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91" r:id="rId6"/>
    <p:sldId id="298" r:id="rId7"/>
    <p:sldId id="292" r:id="rId8"/>
    <p:sldId id="293" r:id="rId9"/>
    <p:sldId id="295" r:id="rId10"/>
    <p:sldId id="296" r:id="rId11"/>
    <p:sldId id="297" r:id="rId12"/>
    <p:sldId id="336" r:id="rId13"/>
    <p:sldId id="337" r:id="rId14"/>
    <p:sldId id="338" r:id="rId15"/>
    <p:sldId id="299" r:id="rId16"/>
    <p:sldId id="261" r:id="rId17"/>
    <p:sldId id="262" r:id="rId18"/>
    <p:sldId id="311" r:id="rId19"/>
    <p:sldId id="312" r:id="rId20"/>
    <p:sldId id="313" r:id="rId21"/>
    <p:sldId id="316" r:id="rId22"/>
    <p:sldId id="317" r:id="rId23"/>
    <p:sldId id="315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4" r:id="rId33"/>
    <p:sldId id="286" r:id="rId34"/>
    <p:sldId id="287" r:id="rId35"/>
    <p:sldId id="339" r:id="rId36"/>
    <p:sldId id="289" r:id="rId37"/>
    <p:sldId id="290" r:id="rId38"/>
  </p:sldIdLst>
  <p:sldSz cx="9144000" cy="5143500" type="screen16x9"/>
  <p:notesSz cx="9144000" cy="51435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50"/>
    <a:srgbClr val="66A3E0"/>
    <a:srgbClr val="67CACA"/>
    <a:srgbClr val="002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4434" autoAdjust="0"/>
  </p:normalViewPr>
  <p:slideViewPr>
    <p:cSldViewPr>
      <p:cViewPr varScale="1">
        <p:scale>
          <a:sx n="88" d="100"/>
          <a:sy n="88" d="100"/>
        </p:scale>
        <p:origin x="156" y="7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914399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919" b="1"/>
            </a:lvl1pPr>
            <a:lvl2pPr marL="362798" indent="0">
              <a:buNone/>
              <a:defRPr sz="1580" b="1"/>
            </a:lvl2pPr>
            <a:lvl3pPr marL="725595" indent="0">
              <a:buNone/>
              <a:defRPr sz="1411" b="1"/>
            </a:lvl3pPr>
            <a:lvl4pPr marL="1088393" indent="0">
              <a:buNone/>
              <a:defRPr sz="1242" b="1"/>
            </a:lvl4pPr>
            <a:lvl5pPr marL="1451191" indent="0">
              <a:buNone/>
              <a:defRPr sz="1242" b="1"/>
            </a:lvl5pPr>
            <a:lvl6pPr marL="1813987" indent="0">
              <a:buNone/>
              <a:defRPr sz="1242" b="1"/>
            </a:lvl6pPr>
            <a:lvl7pPr marL="2176785" indent="0">
              <a:buNone/>
              <a:defRPr sz="1242" b="1"/>
            </a:lvl7pPr>
            <a:lvl8pPr marL="2539582" indent="0">
              <a:buNone/>
              <a:defRPr sz="1242" b="1"/>
            </a:lvl8pPr>
            <a:lvl9pPr marL="2902380" indent="0">
              <a:buNone/>
              <a:defRPr sz="1242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19"/>
            </a:lvl1pPr>
            <a:lvl2pPr>
              <a:defRPr sz="1580"/>
            </a:lvl2pPr>
            <a:lvl3pPr>
              <a:defRPr sz="1411"/>
            </a:lvl3pPr>
            <a:lvl4pPr>
              <a:defRPr sz="1242"/>
            </a:lvl4pPr>
            <a:lvl5pPr>
              <a:defRPr sz="1242"/>
            </a:lvl5pPr>
            <a:lvl6pPr>
              <a:defRPr sz="1242"/>
            </a:lvl6pPr>
            <a:lvl7pPr>
              <a:defRPr sz="1242"/>
            </a:lvl7pPr>
            <a:lvl8pPr>
              <a:defRPr sz="1242"/>
            </a:lvl8pPr>
            <a:lvl9pPr>
              <a:defRPr sz="12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1919" b="1"/>
            </a:lvl1pPr>
            <a:lvl2pPr marL="362798" indent="0">
              <a:buNone/>
              <a:defRPr sz="1580" b="1"/>
            </a:lvl2pPr>
            <a:lvl3pPr marL="725595" indent="0">
              <a:buNone/>
              <a:defRPr sz="1411" b="1"/>
            </a:lvl3pPr>
            <a:lvl4pPr marL="1088393" indent="0">
              <a:buNone/>
              <a:defRPr sz="1242" b="1"/>
            </a:lvl4pPr>
            <a:lvl5pPr marL="1451191" indent="0">
              <a:buNone/>
              <a:defRPr sz="1242" b="1"/>
            </a:lvl5pPr>
            <a:lvl6pPr marL="1813987" indent="0">
              <a:buNone/>
              <a:defRPr sz="1242" b="1"/>
            </a:lvl6pPr>
            <a:lvl7pPr marL="2176785" indent="0">
              <a:buNone/>
              <a:defRPr sz="1242" b="1"/>
            </a:lvl7pPr>
            <a:lvl8pPr marL="2539582" indent="0">
              <a:buNone/>
              <a:defRPr sz="1242" b="1"/>
            </a:lvl8pPr>
            <a:lvl9pPr marL="2902380" indent="0">
              <a:buNone/>
              <a:defRPr sz="1242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919"/>
            </a:lvl1pPr>
            <a:lvl2pPr>
              <a:defRPr sz="1580"/>
            </a:lvl2pPr>
            <a:lvl3pPr>
              <a:defRPr sz="1411"/>
            </a:lvl3pPr>
            <a:lvl4pPr>
              <a:defRPr sz="1242"/>
            </a:lvl4pPr>
            <a:lvl5pPr>
              <a:defRPr sz="1242"/>
            </a:lvl5pPr>
            <a:lvl6pPr>
              <a:defRPr sz="1242"/>
            </a:lvl6pPr>
            <a:lvl7pPr>
              <a:defRPr sz="1242"/>
            </a:lvl7pPr>
            <a:lvl8pPr>
              <a:defRPr sz="1242"/>
            </a:lvl8pPr>
            <a:lvl9pPr>
              <a:defRPr sz="12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5979"/>
            <a:ext cx="4124879" cy="857250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2822">
                <a:solidFill>
                  <a:schemeClr val="bg1"/>
                </a:solidFill>
                <a:latin typeface="Gotham Thin"/>
                <a:cs typeface="Gotham Thin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910F20-27F8-484F-9AA8-54F3B7B6E56A}" type="datetimeFigureOut">
              <a:rPr lang="es-ES" smtClean="0">
                <a:solidFill>
                  <a:prstClr val="white"/>
                </a:solidFill>
              </a:rPr>
              <a:pPr/>
              <a:t>11/06/2020</a:t>
            </a:fld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5C05-BD37-4346-8E83-D1E34B4A2C9C}" type="slidenum">
              <a:rPr lang="es-ES" smtClean="0">
                <a:solidFill>
                  <a:prstClr val="white"/>
                </a:solidFill>
              </a:rPr>
              <a:pPr/>
              <a:t>‹Nº›</a:t>
            </a:fld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43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910F20-27F8-484F-9AA8-54F3B7B6E56A}" type="datetimeFigureOut">
              <a:rPr lang="es-ES" smtClean="0"/>
              <a:pPr/>
              <a:t>11/06/2020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AE35C05-BD37-4346-8E83-D1E34B4A2C9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5060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8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539"/>
            </a:lvl1pPr>
            <a:lvl2pPr>
              <a:defRPr sz="2201"/>
            </a:lvl2pPr>
            <a:lvl3pPr>
              <a:defRPr sz="1919"/>
            </a:lvl3pPr>
            <a:lvl4pPr>
              <a:defRPr sz="1580"/>
            </a:lvl4pPr>
            <a:lvl5pPr>
              <a:defRPr sz="1580"/>
            </a:lvl5pPr>
            <a:lvl6pPr>
              <a:defRPr sz="1580"/>
            </a:lvl6pPr>
            <a:lvl7pPr>
              <a:defRPr sz="1580"/>
            </a:lvl7pPr>
            <a:lvl8pPr>
              <a:defRPr sz="1580"/>
            </a:lvl8pPr>
            <a:lvl9pPr>
              <a:defRPr sz="158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129"/>
            </a:lvl1pPr>
            <a:lvl2pPr marL="362798" indent="0">
              <a:buNone/>
              <a:defRPr sz="959"/>
            </a:lvl2pPr>
            <a:lvl3pPr marL="725595" indent="0">
              <a:buNone/>
              <a:defRPr sz="790"/>
            </a:lvl3pPr>
            <a:lvl4pPr marL="1088393" indent="0">
              <a:buNone/>
              <a:defRPr sz="734"/>
            </a:lvl4pPr>
            <a:lvl5pPr marL="1451191" indent="0">
              <a:buNone/>
              <a:defRPr sz="734"/>
            </a:lvl5pPr>
            <a:lvl6pPr marL="1813987" indent="0">
              <a:buNone/>
              <a:defRPr sz="734"/>
            </a:lvl6pPr>
            <a:lvl7pPr marL="2176785" indent="0">
              <a:buNone/>
              <a:defRPr sz="734"/>
            </a:lvl7pPr>
            <a:lvl8pPr marL="2539582" indent="0">
              <a:buNone/>
              <a:defRPr sz="734"/>
            </a:lvl8pPr>
            <a:lvl9pPr marL="2902380" indent="0">
              <a:buNone/>
              <a:defRPr sz="73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1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3"/>
          </a:xfrm>
        </p:spPr>
        <p:txBody>
          <a:bodyPr anchor="b"/>
          <a:lstStyle>
            <a:lvl1pPr algn="l">
              <a:defRPr sz="158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539"/>
            </a:lvl1pPr>
            <a:lvl2pPr marL="362798" indent="0">
              <a:buNone/>
              <a:defRPr sz="2201"/>
            </a:lvl2pPr>
            <a:lvl3pPr marL="725595" indent="0">
              <a:buNone/>
              <a:defRPr sz="1919"/>
            </a:lvl3pPr>
            <a:lvl4pPr marL="1088393" indent="0">
              <a:buNone/>
              <a:defRPr sz="1580"/>
            </a:lvl4pPr>
            <a:lvl5pPr marL="1451191" indent="0">
              <a:buNone/>
              <a:defRPr sz="1580"/>
            </a:lvl5pPr>
            <a:lvl6pPr marL="1813987" indent="0">
              <a:buNone/>
              <a:defRPr sz="1580"/>
            </a:lvl6pPr>
            <a:lvl7pPr marL="2176785" indent="0">
              <a:buNone/>
              <a:defRPr sz="1580"/>
            </a:lvl7pPr>
            <a:lvl8pPr marL="2539582" indent="0">
              <a:buNone/>
              <a:defRPr sz="1580"/>
            </a:lvl8pPr>
            <a:lvl9pPr marL="2902380" indent="0">
              <a:buNone/>
              <a:defRPr sz="158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9" y="4025505"/>
            <a:ext cx="5486400" cy="603646"/>
          </a:xfrm>
        </p:spPr>
        <p:txBody>
          <a:bodyPr/>
          <a:lstStyle>
            <a:lvl1pPr marL="0" indent="0">
              <a:buNone/>
              <a:defRPr sz="1129"/>
            </a:lvl1pPr>
            <a:lvl2pPr marL="362798" indent="0">
              <a:buNone/>
              <a:defRPr sz="959"/>
            </a:lvl2pPr>
            <a:lvl3pPr marL="725595" indent="0">
              <a:buNone/>
              <a:defRPr sz="790"/>
            </a:lvl3pPr>
            <a:lvl4pPr marL="1088393" indent="0">
              <a:buNone/>
              <a:defRPr sz="734"/>
            </a:lvl4pPr>
            <a:lvl5pPr marL="1451191" indent="0">
              <a:buNone/>
              <a:defRPr sz="734"/>
            </a:lvl5pPr>
            <a:lvl6pPr marL="1813987" indent="0">
              <a:buNone/>
              <a:defRPr sz="734"/>
            </a:lvl6pPr>
            <a:lvl7pPr marL="2176785" indent="0">
              <a:buNone/>
              <a:defRPr sz="734"/>
            </a:lvl7pPr>
            <a:lvl8pPr marL="2539582" indent="0">
              <a:buNone/>
              <a:defRPr sz="734"/>
            </a:lvl8pPr>
            <a:lvl9pPr marL="2902380" indent="0">
              <a:buNone/>
              <a:defRPr sz="73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15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60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3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3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55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>
                <a:solidFill>
                  <a:schemeClr val="bg1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>
                <a:solidFill>
                  <a:schemeClr val="bg1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37482" y="1356012"/>
            <a:ext cx="4034790" cy="258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>
                <a:latin typeface="Gotham Book"/>
                <a:cs typeface="Gotham Boo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914399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>
                <a:solidFill>
                  <a:schemeClr val="bg1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2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5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88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1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13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39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02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4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16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1pPr>
            <a:lvl2pPr marL="362798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2pPr>
            <a:lvl3pPr marL="725595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3pPr>
            <a:lvl4pPr marL="1088393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4pPr>
            <a:lvl5pPr marL="145119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5pPr>
            <a:lvl6pPr marL="181398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6pPr>
            <a:lvl7pPr marL="2176785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7pPr>
            <a:lvl8pPr marL="2539582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8pPr>
            <a:lvl9pPr marL="2902380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69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201"/>
            </a:lvl1pPr>
            <a:lvl2pPr>
              <a:defRPr sz="1919"/>
            </a:lvl2pPr>
            <a:lvl3pPr>
              <a:defRPr sz="1580"/>
            </a:lvl3pPr>
            <a:lvl4pPr>
              <a:defRPr sz="1411"/>
            </a:lvl4pPr>
            <a:lvl5pPr>
              <a:defRPr sz="1411"/>
            </a:lvl5pPr>
            <a:lvl6pPr>
              <a:defRPr sz="1411"/>
            </a:lvl6pPr>
            <a:lvl7pPr>
              <a:defRPr sz="1411"/>
            </a:lvl7pPr>
            <a:lvl8pPr>
              <a:defRPr sz="1411"/>
            </a:lvl8pPr>
            <a:lvl9pPr>
              <a:defRPr sz="141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201"/>
            </a:lvl1pPr>
            <a:lvl2pPr>
              <a:defRPr sz="1919"/>
            </a:lvl2pPr>
            <a:lvl3pPr>
              <a:defRPr sz="1580"/>
            </a:lvl3pPr>
            <a:lvl4pPr>
              <a:defRPr sz="1411"/>
            </a:lvl4pPr>
            <a:lvl5pPr>
              <a:defRPr sz="1411"/>
            </a:lvl5pPr>
            <a:lvl6pPr>
              <a:defRPr sz="1411"/>
            </a:lvl6pPr>
            <a:lvl7pPr>
              <a:defRPr sz="1411"/>
            </a:lvl7pPr>
            <a:lvl8pPr>
              <a:defRPr sz="1411"/>
            </a:lvl8pPr>
            <a:lvl9pPr>
              <a:defRPr sz="141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0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9143998" cy="51434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625" y="176724"/>
            <a:ext cx="8394748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>
                <a:solidFill>
                  <a:schemeClr val="bg1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047" y="952594"/>
            <a:ext cx="8605904" cy="211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28583" tIns="64291" rIns="128583" bIns="64291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128583" tIns="64291" rIns="128583" bIns="64291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128583" tIns="64291" rIns="128583" bIns="64291" rtlCol="0" anchor="ctr"/>
          <a:lstStyle>
            <a:lvl1pPr algn="l">
              <a:defRPr sz="959">
                <a:solidFill>
                  <a:schemeClr val="tx1">
                    <a:tint val="75000"/>
                  </a:schemeClr>
                </a:solidFill>
                <a:latin typeface="Gotham Light"/>
                <a:cs typeface="Gotham Light"/>
              </a:defRPr>
            </a:lvl1pPr>
          </a:lstStyle>
          <a:p>
            <a:pPr defTabSz="362798"/>
            <a:fld id="{A5910F20-27F8-484F-9AA8-54F3B7B6E56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362798"/>
              <a:t>11/06/2020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128583" tIns="64291" rIns="128583" bIns="64291" rtlCol="0" anchor="ctr"/>
          <a:lstStyle>
            <a:lvl1pPr algn="ctr">
              <a:defRPr sz="959">
                <a:solidFill>
                  <a:schemeClr val="tx1">
                    <a:tint val="75000"/>
                  </a:schemeClr>
                </a:solidFill>
                <a:latin typeface="Gotham Light"/>
                <a:cs typeface="Gotham Light"/>
              </a:defRPr>
            </a:lvl1pPr>
          </a:lstStyle>
          <a:p>
            <a:pPr defTabSz="362798"/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128583" tIns="64291" rIns="128583" bIns="64291" rtlCol="0" anchor="ctr"/>
          <a:lstStyle>
            <a:lvl1pPr algn="r">
              <a:defRPr sz="959">
                <a:solidFill>
                  <a:schemeClr val="tx1">
                    <a:tint val="75000"/>
                  </a:schemeClr>
                </a:solidFill>
                <a:latin typeface="Gotham Light"/>
                <a:cs typeface="Gotham Light"/>
              </a:defRPr>
            </a:lvl1pPr>
          </a:lstStyle>
          <a:p>
            <a:pPr defTabSz="362798"/>
            <a:fld id="{FAE35C05-BD37-4346-8E83-D1E34B4A2C9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362798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1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362798" rtl="0" eaLnBrk="1" latinLnBrk="0" hangingPunct="1">
        <a:spcBef>
          <a:spcPct val="0"/>
        </a:spcBef>
        <a:buNone/>
        <a:defRPr sz="3499" kern="1200">
          <a:solidFill>
            <a:schemeClr val="tx1"/>
          </a:solidFill>
          <a:latin typeface="Gotham Light"/>
          <a:ea typeface="+mj-ea"/>
          <a:cs typeface="Gotham Light"/>
        </a:defRPr>
      </a:lvl1pPr>
    </p:titleStyle>
    <p:bodyStyle>
      <a:lvl1pPr marL="272098" indent="-272098" algn="l" defTabSz="362798" rtl="0" eaLnBrk="1" latinLnBrk="0" hangingPunct="1">
        <a:spcBef>
          <a:spcPct val="20000"/>
        </a:spcBef>
        <a:buFont typeface="Arial"/>
        <a:buChar char="•"/>
        <a:defRPr sz="2539" kern="1200">
          <a:solidFill>
            <a:schemeClr val="tx1"/>
          </a:solidFill>
          <a:latin typeface="Gotham Light"/>
          <a:ea typeface="+mn-ea"/>
          <a:cs typeface="Gotham Light"/>
        </a:defRPr>
      </a:lvl1pPr>
      <a:lvl2pPr marL="589546" indent="-226749" algn="l" defTabSz="362798" rtl="0" eaLnBrk="1" latinLnBrk="0" hangingPunct="1">
        <a:spcBef>
          <a:spcPct val="20000"/>
        </a:spcBef>
        <a:buFont typeface="Arial"/>
        <a:buChar char="–"/>
        <a:defRPr sz="2201" kern="1200">
          <a:solidFill>
            <a:schemeClr val="tx1"/>
          </a:solidFill>
          <a:latin typeface="Gotham Light"/>
          <a:ea typeface="+mn-ea"/>
          <a:cs typeface="Gotham Light"/>
        </a:defRPr>
      </a:lvl2pPr>
      <a:lvl3pPr marL="906994" indent="-181398" algn="l" defTabSz="362798" rtl="0" eaLnBrk="1" latinLnBrk="0" hangingPunct="1">
        <a:spcBef>
          <a:spcPct val="20000"/>
        </a:spcBef>
        <a:buFont typeface="Arial"/>
        <a:buChar char="•"/>
        <a:defRPr sz="1919" kern="1200">
          <a:solidFill>
            <a:schemeClr val="tx1"/>
          </a:solidFill>
          <a:latin typeface="Gotham Light"/>
          <a:ea typeface="+mn-ea"/>
          <a:cs typeface="Gotham Light"/>
        </a:defRPr>
      </a:lvl3pPr>
      <a:lvl4pPr marL="1269791" indent="-181398" algn="l" defTabSz="362798" rtl="0" eaLnBrk="1" latinLnBrk="0" hangingPunct="1">
        <a:spcBef>
          <a:spcPct val="20000"/>
        </a:spcBef>
        <a:buFont typeface="Arial"/>
        <a:buChar char="–"/>
        <a:defRPr sz="1580" kern="1200">
          <a:solidFill>
            <a:schemeClr val="tx1"/>
          </a:solidFill>
          <a:latin typeface="Gotham Light"/>
          <a:ea typeface="+mn-ea"/>
          <a:cs typeface="Gotham Light"/>
        </a:defRPr>
      </a:lvl4pPr>
      <a:lvl5pPr marL="1632589" indent="-181398" algn="l" defTabSz="362798" rtl="0" eaLnBrk="1" latinLnBrk="0" hangingPunct="1">
        <a:spcBef>
          <a:spcPct val="20000"/>
        </a:spcBef>
        <a:buFont typeface="Arial"/>
        <a:buChar char="»"/>
        <a:defRPr sz="1580" kern="1200">
          <a:solidFill>
            <a:schemeClr val="tx1"/>
          </a:solidFill>
          <a:latin typeface="Gotham Light"/>
          <a:ea typeface="+mn-ea"/>
          <a:cs typeface="Gotham Light"/>
        </a:defRPr>
      </a:lvl5pPr>
      <a:lvl6pPr marL="1995387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358184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720982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083779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62798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725595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88393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451191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813987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176785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539582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902380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8.png"/><Relationship Id="rId7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9.png"/><Relationship Id="rId9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hyperlink" Target="https://www.youtube.com/watch?v=b0agMOsmluI&amp;feature=youtu.be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8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jpg"/><Relationship Id="rId25" Type="http://schemas.openxmlformats.org/officeDocument/2006/relationships/image" Target="../media/image91.png"/><Relationship Id="rId2" Type="http://schemas.openxmlformats.org/officeDocument/2006/relationships/image" Target="../media/image2.png"/><Relationship Id="rId16" Type="http://schemas.openxmlformats.org/officeDocument/2006/relationships/image" Target="../media/image82.png"/><Relationship Id="rId20" Type="http://schemas.openxmlformats.org/officeDocument/2006/relationships/image" Target="../media/image86.jp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jp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g"/><Relationship Id="rId18" Type="http://schemas.openxmlformats.org/officeDocument/2006/relationships/image" Target="../media/image117.jpg"/><Relationship Id="rId26" Type="http://schemas.openxmlformats.org/officeDocument/2006/relationships/image" Target="../media/image125.jpg"/><Relationship Id="rId3" Type="http://schemas.openxmlformats.org/officeDocument/2006/relationships/image" Target="../media/image70.png"/><Relationship Id="rId21" Type="http://schemas.openxmlformats.org/officeDocument/2006/relationships/image" Target="../media/image120.jpg"/><Relationship Id="rId34" Type="http://schemas.openxmlformats.org/officeDocument/2006/relationships/image" Target="../media/image133.pn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5" Type="http://schemas.openxmlformats.org/officeDocument/2006/relationships/image" Target="../media/image124.jpg"/><Relationship Id="rId33" Type="http://schemas.openxmlformats.org/officeDocument/2006/relationships/image" Target="../media/image132.png"/><Relationship Id="rId2" Type="http://schemas.openxmlformats.org/officeDocument/2006/relationships/image" Target="../media/image8.png"/><Relationship Id="rId16" Type="http://schemas.openxmlformats.org/officeDocument/2006/relationships/image" Target="../media/image115.jpg"/><Relationship Id="rId20" Type="http://schemas.openxmlformats.org/officeDocument/2006/relationships/image" Target="../media/image119.jp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24" Type="http://schemas.openxmlformats.org/officeDocument/2006/relationships/image" Target="../media/image123.jpg"/><Relationship Id="rId32" Type="http://schemas.openxmlformats.org/officeDocument/2006/relationships/image" Target="../media/image131.jpg"/><Relationship Id="rId5" Type="http://schemas.openxmlformats.org/officeDocument/2006/relationships/image" Target="../media/image104.jpg"/><Relationship Id="rId15" Type="http://schemas.openxmlformats.org/officeDocument/2006/relationships/image" Target="../media/image114.png"/><Relationship Id="rId23" Type="http://schemas.openxmlformats.org/officeDocument/2006/relationships/image" Target="../media/image122.jpg"/><Relationship Id="rId28" Type="http://schemas.openxmlformats.org/officeDocument/2006/relationships/image" Target="../media/image127.jpg"/><Relationship Id="rId36" Type="http://schemas.openxmlformats.org/officeDocument/2006/relationships/image" Target="../media/image135.jp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91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jpg"/><Relationship Id="rId27" Type="http://schemas.openxmlformats.org/officeDocument/2006/relationships/image" Target="../media/image126.jpg"/><Relationship Id="rId30" Type="http://schemas.openxmlformats.org/officeDocument/2006/relationships/image" Target="../media/image129.png"/><Relationship Id="rId35" Type="http://schemas.openxmlformats.org/officeDocument/2006/relationships/image" Target="../media/image134.jpg"/><Relationship Id="rId8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13" Type="http://schemas.openxmlformats.org/officeDocument/2006/relationships/image" Target="../media/image142.jpg"/><Relationship Id="rId18" Type="http://schemas.openxmlformats.org/officeDocument/2006/relationships/image" Target="../media/image147.png"/><Relationship Id="rId3" Type="http://schemas.openxmlformats.org/officeDocument/2006/relationships/image" Target="../media/image8.png"/><Relationship Id="rId7" Type="http://schemas.openxmlformats.org/officeDocument/2006/relationships/image" Target="../media/image137.jpg"/><Relationship Id="rId12" Type="http://schemas.openxmlformats.org/officeDocument/2006/relationships/image" Target="../media/image141.jpg"/><Relationship Id="rId17" Type="http://schemas.openxmlformats.org/officeDocument/2006/relationships/image" Target="../media/image146.png"/><Relationship Id="rId2" Type="http://schemas.openxmlformats.org/officeDocument/2006/relationships/image" Target="../media/image2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jpg"/><Relationship Id="rId5" Type="http://schemas.openxmlformats.org/officeDocument/2006/relationships/image" Target="../media/image136.jpg"/><Relationship Id="rId15" Type="http://schemas.openxmlformats.org/officeDocument/2006/relationships/image" Target="../media/image144.jpg"/><Relationship Id="rId10" Type="http://schemas.openxmlformats.org/officeDocument/2006/relationships/image" Target="../media/image140.jpg"/><Relationship Id="rId19" Type="http://schemas.openxmlformats.org/officeDocument/2006/relationships/image" Target="../media/image148.jpg"/><Relationship Id="rId4" Type="http://schemas.openxmlformats.org/officeDocument/2006/relationships/image" Target="../media/image70.png"/><Relationship Id="rId9" Type="http://schemas.openxmlformats.org/officeDocument/2006/relationships/image" Target="../media/image139.jpg"/><Relationship Id="rId1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13" Type="http://schemas.openxmlformats.org/officeDocument/2006/relationships/image" Target="../media/image153.png"/><Relationship Id="rId18" Type="http://schemas.openxmlformats.org/officeDocument/2006/relationships/image" Target="../media/image116.jpg"/><Relationship Id="rId3" Type="http://schemas.openxmlformats.org/officeDocument/2006/relationships/image" Target="../media/image70.png"/><Relationship Id="rId21" Type="http://schemas.openxmlformats.org/officeDocument/2006/relationships/image" Target="../media/image159.png"/><Relationship Id="rId7" Type="http://schemas.openxmlformats.org/officeDocument/2006/relationships/image" Target="../media/image106.jp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8.png"/><Relationship Id="rId16" Type="http://schemas.openxmlformats.org/officeDocument/2006/relationships/image" Target="../media/image156.jp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jpg"/><Relationship Id="rId11" Type="http://schemas.openxmlformats.org/officeDocument/2006/relationships/image" Target="../media/image151.jpg"/><Relationship Id="rId24" Type="http://schemas.openxmlformats.org/officeDocument/2006/relationships/image" Target="../media/image162.png"/><Relationship Id="rId5" Type="http://schemas.openxmlformats.org/officeDocument/2006/relationships/image" Target="../media/image104.jpg"/><Relationship Id="rId15" Type="http://schemas.openxmlformats.org/officeDocument/2006/relationships/image" Target="../media/image155.jpg"/><Relationship Id="rId23" Type="http://schemas.openxmlformats.org/officeDocument/2006/relationships/image" Target="../media/image161.jpg"/><Relationship Id="rId10" Type="http://schemas.openxmlformats.org/officeDocument/2006/relationships/image" Target="../media/image109.png"/><Relationship Id="rId19" Type="http://schemas.openxmlformats.org/officeDocument/2006/relationships/image" Target="../media/image158.jpg"/><Relationship Id="rId4" Type="http://schemas.openxmlformats.org/officeDocument/2006/relationships/image" Target="../media/image91.png"/><Relationship Id="rId9" Type="http://schemas.openxmlformats.org/officeDocument/2006/relationships/image" Target="../media/image108.png"/><Relationship Id="rId14" Type="http://schemas.openxmlformats.org/officeDocument/2006/relationships/image" Target="../media/image154.jpg"/><Relationship Id="rId22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13" Type="http://schemas.openxmlformats.org/officeDocument/2006/relationships/image" Target="../media/image171.png"/><Relationship Id="rId3" Type="http://schemas.openxmlformats.org/officeDocument/2006/relationships/image" Target="../media/image70.png"/><Relationship Id="rId7" Type="http://schemas.openxmlformats.org/officeDocument/2006/relationships/image" Target="../media/image165.jpg"/><Relationship Id="rId12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69.png"/><Relationship Id="rId5" Type="http://schemas.openxmlformats.org/officeDocument/2006/relationships/image" Target="../media/image164.jpg"/><Relationship Id="rId10" Type="http://schemas.openxmlformats.org/officeDocument/2006/relationships/image" Target="../media/image168.png"/><Relationship Id="rId4" Type="http://schemas.openxmlformats.org/officeDocument/2006/relationships/image" Target="../media/image163.jpg"/><Relationship Id="rId9" Type="http://schemas.openxmlformats.org/officeDocument/2006/relationships/image" Target="../media/image16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png"/><Relationship Id="rId3" Type="http://schemas.openxmlformats.org/officeDocument/2006/relationships/image" Target="../media/image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2.png"/><Relationship Id="rId16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76.jpg"/><Relationship Id="rId5" Type="http://schemas.openxmlformats.org/officeDocument/2006/relationships/image" Target="../media/image113.png"/><Relationship Id="rId15" Type="http://schemas.openxmlformats.org/officeDocument/2006/relationships/image" Target="../media/image180.jpg"/><Relationship Id="rId10" Type="http://schemas.openxmlformats.org/officeDocument/2006/relationships/image" Target="../media/image175.png"/><Relationship Id="rId4" Type="http://schemas.openxmlformats.org/officeDocument/2006/relationships/image" Target="../media/image70.png"/><Relationship Id="rId9" Type="http://schemas.openxmlformats.org/officeDocument/2006/relationships/image" Target="../media/image174.jpg"/><Relationship Id="rId1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jpg"/><Relationship Id="rId18" Type="http://schemas.openxmlformats.org/officeDocument/2006/relationships/image" Target="../media/image196.jpg"/><Relationship Id="rId26" Type="http://schemas.openxmlformats.org/officeDocument/2006/relationships/image" Target="../media/image204.png"/><Relationship Id="rId3" Type="http://schemas.openxmlformats.org/officeDocument/2006/relationships/image" Target="../media/image70.png"/><Relationship Id="rId21" Type="http://schemas.openxmlformats.org/officeDocument/2006/relationships/image" Target="../media/image199.jpg"/><Relationship Id="rId7" Type="http://schemas.openxmlformats.org/officeDocument/2006/relationships/image" Target="../media/image185.jpg"/><Relationship Id="rId12" Type="http://schemas.openxmlformats.org/officeDocument/2006/relationships/image" Target="../media/image190.jpg"/><Relationship Id="rId17" Type="http://schemas.openxmlformats.org/officeDocument/2006/relationships/image" Target="../media/image195.jpg"/><Relationship Id="rId25" Type="http://schemas.openxmlformats.org/officeDocument/2006/relationships/image" Target="../media/image203.jpg"/><Relationship Id="rId2" Type="http://schemas.openxmlformats.org/officeDocument/2006/relationships/image" Target="../media/image8.png"/><Relationship Id="rId16" Type="http://schemas.openxmlformats.org/officeDocument/2006/relationships/image" Target="../media/image194.jpg"/><Relationship Id="rId20" Type="http://schemas.openxmlformats.org/officeDocument/2006/relationships/image" Target="../media/image19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png"/><Relationship Id="rId11" Type="http://schemas.openxmlformats.org/officeDocument/2006/relationships/image" Target="../media/image189.jpg"/><Relationship Id="rId24" Type="http://schemas.openxmlformats.org/officeDocument/2006/relationships/image" Target="../media/image202.png"/><Relationship Id="rId5" Type="http://schemas.openxmlformats.org/officeDocument/2006/relationships/image" Target="../media/image183.jpg"/><Relationship Id="rId15" Type="http://schemas.openxmlformats.org/officeDocument/2006/relationships/image" Target="../media/image193.jpg"/><Relationship Id="rId23" Type="http://schemas.openxmlformats.org/officeDocument/2006/relationships/image" Target="../media/image201.jpg"/><Relationship Id="rId10" Type="http://schemas.openxmlformats.org/officeDocument/2006/relationships/image" Target="../media/image188.jpg"/><Relationship Id="rId19" Type="http://schemas.openxmlformats.org/officeDocument/2006/relationships/image" Target="../media/image197.jpg"/><Relationship Id="rId4" Type="http://schemas.openxmlformats.org/officeDocument/2006/relationships/image" Target="../media/image182.png"/><Relationship Id="rId9" Type="http://schemas.openxmlformats.org/officeDocument/2006/relationships/image" Target="../media/image187.jpg"/><Relationship Id="rId14" Type="http://schemas.openxmlformats.org/officeDocument/2006/relationships/image" Target="../media/image192.jpg"/><Relationship Id="rId22" Type="http://schemas.openxmlformats.org/officeDocument/2006/relationships/image" Target="../media/image200.jpg"/><Relationship Id="rId27" Type="http://schemas.openxmlformats.org/officeDocument/2006/relationships/image" Target="../media/image20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78.png"/><Relationship Id="rId26" Type="http://schemas.openxmlformats.org/officeDocument/2006/relationships/image" Target="../media/image223.png"/><Relationship Id="rId3" Type="http://schemas.openxmlformats.org/officeDocument/2006/relationships/image" Target="../media/image8.png"/><Relationship Id="rId21" Type="http://schemas.openxmlformats.org/officeDocument/2006/relationships/image" Target="../media/image82.png"/><Relationship Id="rId34" Type="http://schemas.openxmlformats.org/officeDocument/2006/relationships/image" Target="../media/image231.jpg"/><Relationship Id="rId7" Type="http://schemas.openxmlformats.org/officeDocument/2006/relationships/image" Target="../media/image208.png"/><Relationship Id="rId12" Type="http://schemas.openxmlformats.org/officeDocument/2006/relationships/image" Target="../media/image212.png"/><Relationship Id="rId17" Type="http://schemas.openxmlformats.org/officeDocument/2006/relationships/image" Target="../media/image77.png"/><Relationship Id="rId25" Type="http://schemas.openxmlformats.org/officeDocument/2006/relationships/image" Target="../media/image222.jpg"/><Relationship Id="rId33" Type="http://schemas.openxmlformats.org/officeDocument/2006/relationships/image" Target="../media/image230.jpg"/><Relationship Id="rId2" Type="http://schemas.openxmlformats.org/officeDocument/2006/relationships/image" Target="../media/image2.png"/><Relationship Id="rId16" Type="http://schemas.openxmlformats.org/officeDocument/2006/relationships/image" Target="../media/image216.png"/><Relationship Id="rId20" Type="http://schemas.openxmlformats.org/officeDocument/2006/relationships/image" Target="../media/image218.png"/><Relationship Id="rId29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75.jpg"/><Relationship Id="rId24" Type="http://schemas.openxmlformats.org/officeDocument/2006/relationships/image" Target="../media/image221.jpg"/><Relationship Id="rId32" Type="http://schemas.openxmlformats.org/officeDocument/2006/relationships/image" Target="../media/image229.png"/><Relationship Id="rId5" Type="http://schemas.openxmlformats.org/officeDocument/2006/relationships/image" Target="../media/image206.png"/><Relationship Id="rId15" Type="http://schemas.openxmlformats.org/officeDocument/2006/relationships/image" Target="../media/image215.png"/><Relationship Id="rId23" Type="http://schemas.openxmlformats.org/officeDocument/2006/relationships/image" Target="../media/image220.jpg"/><Relationship Id="rId28" Type="http://schemas.openxmlformats.org/officeDocument/2006/relationships/image" Target="../media/image225.png"/><Relationship Id="rId10" Type="http://schemas.openxmlformats.org/officeDocument/2006/relationships/image" Target="../media/image211.png"/><Relationship Id="rId19" Type="http://schemas.openxmlformats.org/officeDocument/2006/relationships/image" Target="../media/image217.jpg"/><Relationship Id="rId31" Type="http://schemas.openxmlformats.org/officeDocument/2006/relationships/image" Target="../media/image228.jpg"/><Relationship Id="rId4" Type="http://schemas.openxmlformats.org/officeDocument/2006/relationships/image" Target="../media/image70.png"/><Relationship Id="rId9" Type="http://schemas.openxmlformats.org/officeDocument/2006/relationships/image" Target="../media/image210.jpg"/><Relationship Id="rId14" Type="http://schemas.openxmlformats.org/officeDocument/2006/relationships/image" Target="../media/image214.png"/><Relationship Id="rId22" Type="http://schemas.openxmlformats.org/officeDocument/2006/relationships/image" Target="../media/image219.png"/><Relationship Id="rId27" Type="http://schemas.openxmlformats.org/officeDocument/2006/relationships/image" Target="../media/image224.jpg"/><Relationship Id="rId30" Type="http://schemas.openxmlformats.org/officeDocument/2006/relationships/image" Target="../media/image227.png"/><Relationship Id="rId8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20.xml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83.jpg"/><Relationship Id="rId18" Type="http://schemas.openxmlformats.org/officeDocument/2006/relationships/image" Target="../media/image244.png"/><Relationship Id="rId26" Type="http://schemas.openxmlformats.org/officeDocument/2006/relationships/image" Target="../media/image86.jpg"/><Relationship Id="rId3" Type="http://schemas.openxmlformats.org/officeDocument/2006/relationships/image" Target="../media/image8.png"/><Relationship Id="rId21" Type="http://schemas.openxmlformats.org/officeDocument/2006/relationships/image" Target="../media/image245.jpg"/><Relationship Id="rId7" Type="http://schemas.openxmlformats.org/officeDocument/2006/relationships/image" Target="../media/image234.png"/><Relationship Id="rId12" Type="http://schemas.openxmlformats.org/officeDocument/2006/relationships/image" Target="../media/image239.jpg"/><Relationship Id="rId17" Type="http://schemas.openxmlformats.org/officeDocument/2006/relationships/image" Target="../media/image243.jpg"/><Relationship Id="rId25" Type="http://schemas.openxmlformats.org/officeDocument/2006/relationships/image" Target="../media/image249.png"/><Relationship Id="rId2" Type="http://schemas.openxmlformats.org/officeDocument/2006/relationships/image" Target="../media/image2.png"/><Relationship Id="rId16" Type="http://schemas.openxmlformats.org/officeDocument/2006/relationships/image" Target="../media/image242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48.jpg"/><Relationship Id="rId5" Type="http://schemas.openxmlformats.org/officeDocument/2006/relationships/image" Target="../media/image232.png"/><Relationship Id="rId15" Type="http://schemas.openxmlformats.org/officeDocument/2006/relationships/image" Target="../media/image241.jpg"/><Relationship Id="rId23" Type="http://schemas.openxmlformats.org/officeDocument/2006/relationships/image" Target="../media/image247.png"/><Relationship Id="rId28" Type="http://schemas.openxmlformats.org/officeDocument/2006/relationships/image" Target="../media/image251.jpg"/><Relationship Id="rId10" Type="http://schemas.openxmlformats.org/officeDocument/2006/relationships/image" Target="../media/image237.jpg"/><Relationship Id="rId19" Type="http://schemas.openxmlformats.org/officeDocument/2006/relationships/image" Target="../media/image81.jpg"/><Relationship Id="rId4" Type="http://schemas.openxmlformats.org/officeDocument/2006/relationships/image" Target="../media/image70.png"/><Relationship Id="rId9" Type="http://schemas.openxmlformats.org/officeDocument/2006/relationships/image" Target="../media/image236.png"/><Relationship Id="rId14" Type="http://schemas.openxmlformats.org/officeDocument/2006/relationships/image" Target="../media/image240.jpg"/><Relationship Id="rId22" Type="http://schemas.openxmlformats.org/officeDocument/2006/relationships/image" Target="../media/image246.png"/><Relationship Id="rId27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70.png"/><Relationship Id="rId9" Type="http://schemas.openxmlformats.org/officeDocument/2006/relationships/image" Target="../media/image2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eg"/><Relationship Id="rId3" Type="http://schemas.openxmlformats.org/officeDocument/2006/relationships/image" Target="../media/image261.jpeg"/><Relationship Id="rId7" Type="http://schemas.openxmlformats.org/officeDocument/2006/relationships/image" Target="../media/image265.png"/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9.png"/><Relationship Id="rId9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8.png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9.png"/><Relationship Id="rId9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4178300"/>
          </a:xfrm>
          <a:custGeom>
            <a:avLst/>
            <a:gdLst/>
            <a:ahLst/>
            <a:cxnLst/>
            <a:rect l="l" t="t" r="r" b="b"/>
            <a:pathLst>
              <a:path w="9144000" h="4178300">
                <a:moveTo>
                  <a:pt x="0" y="4177729"/>
                </a:moveTo>
                <a:lnTo>
                  <a:pt x="9143997" y="4177729"/>
                </a:lnTo>
                <a:lnTo>
                  <a:pt x="9143997" y="0"/>
                </a:lnTo>
                <a:lnTo>
                  <a:pt x="0" y="0"/>
                </a:lnTo>
                <a:lnTo>
                  <a:pt x="0" y="4177729"/>
                </a:lnTo>
                <a:close/>
              </a:path>
            </a:pathLst>
          </a:custGeom>
          <a:solidFill>
            <a:srgbClr val="212C4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53602" y="2273290"/>
            <a:ext cx="3842385" cy="1210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spc="-15" dirty="0">
                <a:solidFill>
                  <a:srgbClr val="FFFFFF"/>
                </a:solidFill>
                <a:latin typeface="Gotham Book" panose="02000604040000020004" pitchFamily="50" charset="0"/>
                <a:cs typeface="Calibri"/>
              </a:rPr>
              <a:t>Plataf</a:t>
            </a:r>
            <a:r>
              <a:rPr sz="2700" spc="-5" dirty="0">
                <a:solidFill>
                  <a:srgbClr val="FFFFFF"/>
                </a:solidFill>
                <a:latin typeface="Gotham Book" panose="02000604040000020004" pitchFamily="50" charset="0"/>
                <a:cs typeface="Calibri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Gotham Book" panose="02000604040000020004" pitchFamily="50" charset="0"/>
                <a:cs typeface="Calibri"/>
              </a:rPr>
              <a:t>rm</a:t>
            </a:r>
            <a:r>
              <a:rPr sz="2700" dirty="0">
                <a:solidFill>
                  <a:srgbClr val="FFFFFF"/>
                </a:solidFill>
                <a:latin typeface="Gotham Book" panose="02000604040000020004" pitchFamily="50" charset="0"/>
                <a:cs typeface="Calibri"/>
              </a:rPr>
              <a:t>a d</a:t>
            </a:r>
            <a:r>
              <a:rPr sz="2700" spc="-15" dirty="0">
                <a:solidFill>
                  <a:srgbClr val="FFFFFF"/>
                </a:solidFill>
                <a:latin typeface="Gotham Book" panose="02000604040000020004" pitchFamily="50" charset="0"/>
                <a:cs typeface="Calibri"/>
              </a:rPr>
              <a:t>e</a:t>
            </a:r>
            <a:endParaRPr sz="2700" dirty="0">
              <a:latin typeface="Gotham Book" panose="02000604040000020004" pitchFamily="50" charset="0"/>
              <a:cs typeface="Calibri"/>
            </a:endParaRPr>
          </a:p>
          <a:p>
            <a:pPr algn="ctr">
              <a:lnSpc>
                <a:spcPts val="3135"/>
              </a:lnSpc>
              <a:spcBef>
                <a:spcPts val="5"/>
              </a:spcBef>
            </a:pPr>
            <a:r>
              <a:rPr sz="2700" b="1" spc="-75" dirty="0" err="1">
                <a:solidFill>
                  <a:srgbClr val="FFFFFF"/>
                </a:solidFill>
                <a:latin typeface="Gotham Bold" pitchFamily="50" charset="0"/>
                <a:cs typeface="Gotham Black"/>
              </a:rPr>
              <a:t>Blindaje</a:t>
            </a:r>
            <a:r>
              <a:rPr sz="2700" b="1" spc="-75" dirty="0">
                <a:solidFill>
                  <a:srgbClr val="FFFFFF"/>
                </a:solidFill>
                <a:latin typeface="Gotham Bold" pitchFamily="50" charset="0"/>
                <a:cs typeface="Gotham Black"/>
              </a:rPr>
              <a:t> </a:t>
            </a:r>
            <a:r>
              <a:rPr sz="2700" b="1" spc="-80" dirty="0" err="1" smtClean="0">
                <a:solidFill>
                  <a:srgbClr val="FFFFFF"/>
                </a:solidFill>
                <a:latin typeface="Gotham Bold" pitchFamily="50" charset="0"/>
                <a:cs typeface="Gotham Black"/>
              </a:rPr>
              <a:t>Reputacional</a:t>
            </a:r>
            <a:endParaRPr lang="es-MX" sz="2700" b="1" spc="-80" dirty="0" smtClean="0">
              <a:solidFill>
                <a:srgbClr val="FFFFFF"/>
              </a:solidFill>
              <a:latin typeface="Gotham Bold" pitchFamily="50" charset="0"/>
              <a:cs typeface="Gotham Black"/>
            </a:endParaRPr>
          </a:p>
          <a:p>
            <a:pPr algn="ctr">
              <a:lnSpc>
                <a:spcPts val="3135"/>
              </a:lnSpc>
              <a:spcBef>
                <a:spcPts val="5"/>
              </a:spcBef>
            </a:pPr>
            <a:r>
              <a:rPr lang="es-MX" sz="2000" spc="-80" dirty="0" smtClean="0">
                <a:solidFill>
                  <a:srgbClr val="FFFFFF"/>
                </a:solidFill>
                <a:latin typeface="Gotham Book" panose="02000604040000020004" pitchFamily="50" charset="0"/>
                <a:cs typeface="Gotham Black"/>
              </a:rPr>
              <a:t>2019</a:t>
            </a:r>
            <a:endParaRPr sz="2000" dirty="0">
              <a:latin typeface="Gotham Book" panose="02000604040000020004" pitchFamily="50" charset="0"/>
              <a:cs typeface="Gotham Black"/>
            </a:endParaRPr>
          </a:p>
        </p:txBody>
      </p:sp>
      <p:pic>
        <p:nvPicPr>
          <p:cNvPr id="1028" name="Picture 4" descr="Resultado de imagen para farmacias del ahorr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31" y="512903"/>
            <a:ext cx="4478337" cy="111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79" y="4239419"/>
            <a:ext cx="2598442" cy="9040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89" y="4502041"/>
            <a:ext cx="1811021" cy="352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60" dirty="0" smtClean="0">
                <a:solidFill>
                  <a:srgbClr val="67CACA"/>
                </a:solidFill>
              </a:rPr>
              <a:t>3.5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MX" sz="2100" b="0" dirty="0" smtClean="0">
                <a:latin typeface="Gotham Thin"/>
                <a:cs typeface="Gotham Thin"/>
              </a:rPr>
              <a:t>WAR ROOM</a:t>
            </a:r>
            <a:endParaRPr lang="es-MX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2 Marcador de texto"/>
          <p:cNvSpPr txBox="1">
            <a:spLocks/>
          </p:cNvSpPr>
          <p:nvPr/>
        </p:nvSpPr>
        <p:spPr bwMode="auto">
          <a:xfrm>
            <a:off x="374625" y="819150"/>
            <a:ext cx="8394748" cy="378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83" tIns="43241" rIns="86483" bIns="43241" anchor="t">
            <a:spAutoFit/>
          </a:bodyPr>
          <a:lstStyle>
            <a:lvl1pPr eaLnBrk="0" hangingPunct="0">
              <a:buClr>
                <a:srgbClr val="CC163E"/>
              </a:buClr>
              <a:buFont typeface="Arial" charset="0"/>
              <a:buAutoNum type="arabi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1pPr>
            <a:lvl2pPr marL="742950" indent="-285750" eaLnBrk="0" hangingPunct="0">
              <a:buClr>
                <a:srgbClr val="CC163E"/>
              </a:buClr>
              <a:buFont typeface="Arial" charset="0"/>
              <a:buAutoNum type="alphaLcPeriod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2pPr>
            <a:lvl3pPr marL="1143000" indent="-228600" eaLnBrk="0" hangingPunct="0">
              <a:buClr>
                <a:srgbClr val="CC163E"/>
              </a:buClr>
              <a:buFont typeface="Arial" charset="0"/>
              <a:buAutoNum type="alphaL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9pPr>
          </a:lstStyle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Es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un centro de mando conformado por profesionales con diferentes especialidades que aportan su experiencia y suman la visión del </a:t>
            </a:r>
            <a:r>
              <a:rPr lang="es-MX" sz="1200" dirty="0" err="1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think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 </a:t>
            </a:r>
            <a:r>
              <a:rPr lang="es-MX" sz="1200" dirty="0" err="1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tank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 para elaborar las estrategias con el objetivo de afrontar una crisis.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Su función se concentra en: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Analizar los contenidos disponibles (documentos, notas, encuestas, investigaciones, estrategias establecidas previamente, pautas, fuentes) para elaborar un plan de respuesta oportuno y eficaz.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Estudiar los diferentes escenarios de riesgo, el origen de la crisis, sus beneficiarios y afectados (directos e indirectos).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Medir impacto de la crisis, así como el efecto y las consecuencias de las reacciones.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Detectar y concentrar la información de los elementos que podría incrementar o detener la crisis.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Determinar la percepción actual de la opinión pública sobre la empresa, la institución o la marca.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Desarrollar las estrategias para afrontar la crisis y prevenir posibles condiciones adversas que se desprendan de la situación original o de una subsecuente.</a:t>
            </a: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971550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lphaL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Elaborar el plan </a:t>
            </a:r>
          </a:p>
        </p:txBody>
      </p:sp>
    </p:spTree>
    <p:extLst>
      <p:ext uri="{BB962C8B-B14F-4D97-AF65-F5344CB8AC3E}">
        <p14:creationId xmlns:p14="http://schemas.microsoft.com/office/powerpoint/2010/main" val="68514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7 -0.11796 L -0.02277 -0.051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60" dirty="0" smtClean="0">
                <a:solidFill>
                  <a:srgbClr val="67CACA"/>
                </a:solidFill>
              </a:rPr>
              <a:t>3.6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MX" sz="2100" b="0" dirty="0" smtClean="0">
                <a:latin typeface="Gotham Thin"/>
                <a:cs typeface="Gotham Thin"/>
              </a:rPr>
              <a:t>ENTRENAMIENTO DE CRISIS</a:t>
            </a:r>
            <a:endParaRPr lang="es-MX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1" name="Picture 7" descr="IMG_780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85956"/>
            <a:ext cx="4192219" cy="97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83939" y="839934"/>
            <a:ext cx="4997661" cy="4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1454273" eaLnBrk="0" fontAlgn="base" hangingPunct="0">
              <a:spcBef>
                <a:spcPct val="0"/>
              </a:spcBef>
              <a:spcAft>
                <a:spcPct val="0"/>
              </a:spcAft>
              <a:buClr>
                <a:srgbClr val="191656"/>
              </a:buClr>
              <a:buSzPct val="100000"/>
              <a:defRPr sz="2200">
                <a:solidFill>
                  <a:srgbClr val="49031F"/>
                </a:solidFill>
                <a:latin typeface="Gotham Bold"/>
                <a:ea typeface="Gotham Bold"/>
                <a:cs typeface="Gotham Bold"/>
                <a:sym typeface="Gotham Bold"/>
              </a:defRPr>
            </a:pPr>
            <a:r>
              <a:rPr lang="es-ES" sz="1100" b="1" spc="-30" dirty="0">
                <a:solidFill>
                  <a:srgbClr val="1398A5"/>
                </a:solidFill>
                <a:latin typeface="Gotham Bold"/>
                <a:ea typeface="+mn-ea"/>
                <a:cs typeface="Gotham Bold"/>
                <a:sym typeface="Gotham Bold"/>
              </a:rPr>
              <a:t>Objetivo: </a:t>
            </a:r>
            <a:r>
              <a:rPr lang="es-MX" altLang="es-MX" sz="1100" spc="-20" dirty="0" smtClean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ld"/>
              </a:rPr>
              <a:t>Desarrollo de </a:t>
            </a:r>
            <a:r>
              <a:rPr lang="es-MX" altLang="es-MX" sz="1100" spc="-20" dirty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ld"/>
              </a:rPr>
              <a:t>técnicas de comunicación para la prevención, contención y el manejo de crisis en el grupo de trabajo.</a:t>
            </a:r>
          </a:p>
        </p:txBody>
      </p:sp>
      <p:sp>
        <p:nvSpPr>
          <p:cNvPr id="13" name="Shape 1406"/>
          <p:cNvSpPr>
            <a:spLocks noChangeArrowheads="1"/>
          </p:cNvSpPr>
          <p:nvPr/>
        </p:nvSpPr>
        <p:spPr bwMode="auto">
          <a:xfrm>
            <a:off x="176065" y="1402139"/>
            <a:ext cx="8779641" cy="85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71937" tIns="71939" rIns="71937" bIns="71939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271588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1" indent="0" defTabSz="1455602" eaLnBrk="0" fontAlgn="base" hangingPunct="0">
              <a:lnSpc>
                <a:spcPct val="120000"/>
              </a:lnSpc>
              <a:spcBef>
                <a:spcPts val="945"/>
              </a:spcBef>
              <a:spcAft>
                <a:spcPct val="0"/>
              </a:spcAft>
              <a:buClr>
                <a:srgbClr val="191656"/>
              </a:buClr>
              <a:buSzPct val="100000"/>
            </a:pPr>
            <a:r>
              <a:rPr lang="es-MX" altLang="es-MX" sz="1100" b="1" spc="-30" dirty="0">
                <a:solidFill>
                  <a:srgbClr val="1398A5"/>
                </a:solidFill>
                <a:latin typeface="Gotham Bold"/>
                <a:ea typeface="+mn-ea"/>
                <a:cs typeface="Gotham Bold"/>
                <a:sym typeface="Gotham Book" panose="02000604040000020004" pitchFamily="50" charset="0"/>
              </a:rPr>
              <a:t>Ejercicios:</a:t>
            </a:r>
            <a:endParaRPr lang="es-MX" altLang="es-MX" sz="1100" spc="-20" dirty="0">
              <a:solidFill>
                <a:srgbClr val="080F17"/>
              </a:solidFill>
              <a:latin typeface="Gotham Book"/>
              <a:ea typeface="+mn-ea"/>
              <a:cs typeface="Gotham Book"/>
              <a:sym typeface="Gotham Book" panose="02000604040000020004" pitchFamily="50" charset="0"/>
            </a:endParaRPr>
          </a:p>
          <a:p>
            <a:pPr marL="361950" lvl="1" indent="-180975" defTabSz="1455602" eaLnBrk="0" fontAlgn="base" hangingPunct="0">
              <a:lnSpc>
                <a:spcPct val="80000"/>
              </a:lnSpc>
              <a:spcBef>
                <a:spcPts val="945"/>
              </a:spcBef>
              <a:spcAft>
                <a:spcPct val="0"/>
              </a:spcAft>
              <a:buClr>
                <a:srgbClr val="5DB596"/>
              </a:buClr>
              <a:buSzPct val="100000"/>
              <a:buFontTx/>
              <a:buChar char="•"/>
            </a:pPr>
            <a:r>
              <a:rPr lang="es-MX" altLang="es-MX" sz="1100" spc="-20" dirty="0" smtClean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Sesión </a:t>
            </a:r>
            <a:r>
              <a:rPr lang="es-MX" altLang="es-MX" sz="1100" spc="-20" dirty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teórica sobre los tipos de crisis, prevención, manejo de la crisis, instalación y operación del comité de crisis. </a:t>
            </a:r>
          </a:p>
          <a:p>
            <a:pPr marL="361950" lvl="1" indent="-180975" defTabSz="1455602" eaLnBrk="0" fontAlgn="base" hangingPunct="0">
              <a:lnSpc>
                <a:spcPct val="80000"/>
              </a:lnSpc>
              <a:spcBef>
                <a:spcPts val="945"/>
              </a:spcBef>
              <a:spcAft>
                <a:spcPct val="0"/>
              </a:spcAft>
              <a:buClr>
                <a:srgbClr val="5DB596"/>
              </a:buClr>
              <a:buSzPct val="100000"/>
              <a:buFontTx/>
              <a:buChar char="•"/>
            </a:pPr>
            <a:r>
              <a:rPr lang="es-MX" altLang="es-MX" sz="1100" spc="-20" dirty="0" smtClean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Sesión </a:t>
            </a:r>
            <a:r>
              <a:rPr lang="es-MX" altLang="es-MX" sz="1100" spc="-20" dirty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práctica </a:t>
            </a:r>
            <a:r>
              <a:rPr lang="es-MX" altLang="es-MX" sz="1100" spc="-20" dirty="0" smtClean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de </a:t>
            </a:r>
            <a:r>
              <a:rPr lang="es-MX" altLang="es-MX" sz="1100" spc="-20" dirty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dos simulaciones de casos reales de crisis relacionados con el sector </a:t>
            </a:r>
            <a:r>
              <a:rPr lang="es-MX" altLang="es-MX" sz="1100" spc="-20" dirty="0" smtClean="0">
                <a:solidFill>
                  <a:srgbClr val="080F17"/>
                </a:solidFill>
                <a:latin typeface="Gotham Book"/>
                <a:ea typeface="+mn-ea"/>
                <a:cs typeface="Gotham Book"/>
                <a:sym typeface="Gotham Book" panose="02000604040000020004" pitchFamily="50" charset="0"/>
              </a:rPr>
              <a:t>de Farmacias del Ahorro.</a:t>
            </a:r>
            <a:endParaRPr lang="es-MX" altLang="es-MX" sz="1100" spc="-20" dirty="0">
              <a:solidFill>
                <a:srgbClr val="080F17"/>
              </a:solidFill>
              <a:latin typeface="Gotham Book"/>
              <a:ea typeface="+mn-ea"/>
              <a:cs typeface="Gotham Book"/>
              <a:sym typeface="Gotham Book" panose="02000604040000020004" pitchFamily="50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53783"/>
            <a:ext cx="1848844" cy="137743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0" b="3822"/>
          <a:stretch/>
        </p:blipFill>
        <p:spPr>
          <a:xfrm>
            <a:off x="2138164" y="2353783"/>
            <a:ext cx="2281024" cy="137743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8"/>
          <a:stretch/>
        </p:blipFill>
        <p:spPr>
          <a:xfrm>
            <a:off x="4497572" y="2353783"/>
            <a:ext cx="4458134" cy="2414434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7254489" y="94685"/>
            <a:ext cx="1708790" cy="453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995" tIns="71995" rIns="71995" bIns="71995" numCol="1" spcCol="38100" rtlCol="0" anchor="t">
            <a:spAutoFit/>
          </a:bodyPr>
          <a:lstStyle/>
          <a:p>
            <a:pPr defTabSz="1827497" hangingPunct="0"/>
            <a:r>
              <a:rPr lang="es-MX" sz="1000" dirty="0" smtClean="0">
                <a:solidFill>
                  <a:srgbClr val="5DB596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Grupos: </a:t>
            </a:r>
            <a:r>
              <a:rPr lang="es-MX" sz="1000" dirty="0" smtClean="0">
                <a:solidFill>
                  <a:schemeClr val="bg1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6 </a:t>
            </a:r>
            <a:r>
              <a:rPr lang="es-MX" sz="1000" dirty="0">
                <a:solidFill>
                  <a:schemeClr val="bg1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personas</a:t>
            </a:r>
          </a:p>
          <a:p>
            <a:pPr defTabSz="1827497" hangingPunct="0"/>
            <a:r>
              <a:rPr lang="es-MX" sz="1000" dirty="0" smtClean="0">
                <a:solidFill>
                  <a:srgbClr val="5DB596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Duración: </a:t>
            </a:r>
            <a:r>
              <a:rPr lang="es-MX" sz="1000" dirty="0" smtClean="0">
                <a:solidFill>
                  <a:schemeClr val="bg1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4 </a:t>
            </a:r>
            <a:r>
              <a:rPr lang="es-MX" sz="1000" dirty="0">
                <a:solidFill>
                  <a:schemeClr val="bg1"/>
                </a:solidFill>
                <a:latin typeface="Gotham Bold" pitchFamily="50" charset="0"/>
                <a:ea typeface="+mj-ea"/>
                <a:cs typeface="+mj-cs"/>
                <a:sym typeface="Gotham Book"/>
              </a:rPr>
              <a:t>horas.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732655"/>
            <a:ext cx="1892168" cy="8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3.6. </a:t>
            </a:r>
            <a:r>
              <a:rPr lang="es-MX" sz="2250" dirty="0" smtClean="0">
                <a:solidFill>
                  <a:srgbClr val="FFFFFF"/>
                </a:solidFill>
                <a:latin typeface="Gotham Thin"/>
                <a:cs typeface="Gotham Thin"/>
              </a:rPr>
              <a:t>ENTRENAMIENTO DE CRISIS</a:t>
            </a:r>
            <a:endParaRPr lang="es-MX" sz="2250" dirty="0">
              <a:solidFill>
                <a:srgbClr val="FFFFFF"/>
              </a:solidFill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1" y="1160981"/>
            <a:ext cx="8643693" cy="281431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611039" y="2105354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sp>
        <p:nvSpPr>
          <p:cNvPr id="21" name="Rectángulo 20"/>
          <p:cNvSpPr/>
          <p:nvPr/>
        </p:nvSpPr>
        <p:spPr>
          <a:xfrm>
            <a:off x="6077355" y="2105354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sp>
        <p:nvSpPr>
          <p:cNvPr id="22" name="CuadroTexto 21"/>
          <p:cNvSpPr txBox="1"/>
          <p:nvPr/>
        </p:nvSpPr>
        <p:spPr>
          <a:xfrm>
            <a:off x="6077355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Cantera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4617815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Pablo Becerra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164216" y="2105354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sp>
        <p:nvSpPr>
          <p:cNvPr id="25" name="CuadroTexto 24"/>
          <p:cNvSpPr txBox="1"/>
          <p:nvPr/>
        </p:nvSpPr>
        <p:spPr>
          <a:xfrm>
            <a:off x="3170991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Ulises Navarro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5"/>
          <a:srcRect t="26491" b="28733"/>
          <a:stretch/>
        </p:blipFill>
        <p:spPr>
          <a:xfrm>
            <a:off x="3204924" y="2314676"/>
            <a:ext cx="1284901" cy="216323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6"/>
          <a:srcRect t="34136" b="28375"/>
          <a:stretch/>
        </p:blipFill>
        <p:spPr>
          <a:xfrm>
            <a:off x="4884571" y="2335735"/>
            <a:ext cx="885557" cy="21825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939" y="2366452"/>
            <a:ext cx="1234150" cy="134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Rectángulo 28"/>
          <p:cNvSpPr/>
          <p:nvPr/>
        </p:nvSpPr>
        <p:spPr>
          <a:xfrm>
            <a:off x="1709505" y="2105354"/>
            <a:ext cx="1368898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657" y="2355699"/>
            <a:ext cx="1234150" cy="134276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1716281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Miguel A. Pallares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264887" y="2105354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01" y="2030459"/>
            <a:ext cx="1298648" cy="741746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271663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Jessica Pacheco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999394" y="3524438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62"/>
          </a:p>
        </p:txBody>
      </p:sp>
      <p:sp>
        <p:nvSpPr>
          <p:cNvPr id="36" name="CuadroTexto 35"/>
          <p:cNvSpPr txBox="1"/>
          <p:nvPr/>
        </p:nvSpPr>
        <p:spPr>
          <a:xfrm>
            <a:off x="1006169" y="3502597"/>
            <a:ext cx="134510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Jaime </a:t>
            </a:r>
            <a:r>
              <a:rPr lang="es-MX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Nuñez</a:t>
            </a:r>
            <a:endParaRPr lang="es-MX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2" descr="Resultado de imagen para el heraldo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16" y="3742572"/>
            <a:ext cx="1257540" cy="1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/>
          <p:cNvSpPr/>
          <p:nvPr/>
        </p:nvSpPr>
        <p:spPr>
          <a:xfrm>
            <a:off x="2451662" y="3524438"/>
            <a:ext cx="1368155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62"/>
          </a:p>
        </p:txBody>
      </p:sp>
      <p:sp>
        <p:nvSpPr>
          <p:cNvPr id="39" name="CuadroTexto 38"/>
          <p:cNvSpPr txBox="1"/>
          <p:nvPr/>
        </p:nvSpPr>
        <p:spPr>
          <a:xfrm>
            <a:off x="2437848" y="3513191"/>
            <a:ext cx="138196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 Lira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 rotWithShape="1">
          <a:blip r:embed="rId10"/>
          <a:srcRect t="25787" b="9836"/>
          <a:stretch/>
        </p:blipFill>
        <p:spPr>
          <a:xfrm>
            <a:off x="2742478" y="3728583"/>
            <a:ext cx="654568" cy="175679"/>
          </a:xfrm>
          <a:prstGeom prst="rect">
            <a:avLst/>
          </a:prstGeom>
        </p:spPr>
      </p:pic>
      <p:sp>
        <p:nvSpPr>
          <p:cNvPr id="41" name="Rectángulo 40"/>
          <p:cNvSpPr/>
          <p:nvPr/>
        </p:nvSpPr>
        <p:spPr>
          <a:xfrm>
            <a:off x="3905498" y="3524438"/>
            <a:ext cx="1372642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62"/>
          </a:p>
        </p:txBody>
      </p:sp>
      <p:sp>
        <p:nvSpPr>
          <p:cNvPr id="42" name="CuadroTexto 41"/>
          <p:cNvSpPr txBox="1"/>
          <p:nvPr/>
        </p:nvSpPr>
        <p:spPr>
          <a:xfrm>
            <a:off x="3905497" y="3513191"/>
            <a:ext cx="138196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Héctor Rendón</a:t>
            </a: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960" y="3703292"/>
            <a:ext cx="455412" cy="217422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>
          <a:xfrm>
            <a:off x="5364162" y="3524438"/>
            <a:ext cx="136408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62"/>
          </a:p>
        </p:txBody>
      </p:sp>
      <p:sp>
        <p:nvSpPr>
          <p:cNvPr id="45" name="CuadroTexto 44"/>
          <p:cNvSpPr txBox="1"/>
          <p:nvPr/>
        </p:nvSpPr>
        <p:spPr>
          <a:xfrm>
            <a:off x="5352321" y="3513191"/>
            <a:ext cx="138196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Genaro Mejía</a:t>
            </a: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6691" y="3683502"/>
            <a:ext cx="1049278" cy="286370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6814268" y="3524438"/>
            <a:ext cx="1376484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762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2240" y="3709035"/>
            <a:ext cx="705886" cy="233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CuadroTexto 48"/>
          <p:cNvSpPr txBox="1"/>
          <p:nvPr/>
        </p:nvSpPr>
        <p:spPr>
          <a:xfrm>
            <a:off x="6808783" y="3513191"/>
            <a:ext cx="138196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Fernanda Solís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7543670" y="2105354"/>
            <a:ext cx="1358653" cy="424750"/>
          </a:xfrm>
          <a:prstGeom prst="rect">
            <a:avLst/>
          </a:prstGeom>
          <a:solidFill>
            <a:srgbClr val="00395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/>
          </a:p>
        </p:txBody>
      </p:sp>
      <p:sp>
        <p:nvSpPr>
          <p:cNvPr id="51" name="CuadroTexto 50"/>
          <p:cNvSpPr txBox="1"/>
          <p:nvPr/>
        </p:nvSpPr>
        <p:spPr>
          <a:xfrm>
            <a:off x="7543670" y="2115771"/>
            <a:ext cx="134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Ivonne </a:t>
            </a:r>
            <a:r>
              <a:rPr lang="es-MX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Bacha</a:t>
            </a:r>
            <a:endParaRPr lang="es-MX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2" descr="Resultado de imagen para lÃ­deres mexicanos logo 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62" y="2344189"/>
            <a:ext cx="662673" cy="1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ángulo 52"/>
          <p:cNvSpPr/>
          <p:nvPr/>
        </p:nvSpPr>
        <p:spPr>
          <a:xfrm>
            <a:off x="271662" y="843779"/>
            <a:ext cx="8598811" cy="248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15594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MX" altLang="es-MX" sz="1270" dirty="0">
                <a:solidFill>
                  <a:srgbClr val="003350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Medium" panose="02000604030000020004" pitchFamily="50" charset="0"/>
              </a:rPr>
              <a:t>Los más importantes periodistas de las fuentes y medios que suelen acompañarnos</a:t>
            </a:r>
          </a:p>
        </p:txBody>
      </p:sp>
      <p:sp>
        <p:nvSpPr>
          <p:cNvPr id="54" name="Rectángulo 53"/>
          <p:cNvSpPr/>
          <p:nvPr/>
        </p:nvSpPr>
        <p:spPr>
          <a:xfrm>
            <a:off x="271662" y="4120379"/>
            <a:ext cx="8598811" cy="222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15594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MX" altLang="es-MX" sz="1058" dirty="0">
                <a:solidFill>
                  <a:srgbClr val="003350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Medium" panose="02000604030000020004" pitchFamily="50" charset="0"/>
              </a:rPr>
              <a:t>El periodista seleccionado depende de la agenda, la fuente y el tipo de crisis que se diseñe. </a:t>
            </a:r>
          </a:p>
        </p:txBody>
      </p:sp>
      <p:sp>
        <p:nvSpPr>
          <p:cNvPr id="55" name="Rectángulo 54"/>
          <p:cNvSpPr/>
          <p:nvPr/>
        </p:nvSpPr>
        <p:spPr>
          <a:xfrm>
            <a:off x="271662" y="4504961"/>
            <a:ext cx="8598811" cy="35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15594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MX" altLang="es-MX" sz="1058" b="1" dirty="0" smtClean="0">
                <a:solidFill>
                  <a:srgbClr val="003350"/>
                </a:solidFill>
                <a:latin typeface="Gotham Bold" pitchFamily="50" charset="0"/>
                <a:ea typeface="MS PGothic" panose="020B0600070205080204" pitchFamily="34" charset="-128"/>
                <a:sym typeface="Gotham Medium" panose="02000604030000020004" pitchFamily="50" charset="0"/>
                <a:hlinkClick r:id="rId15"/>
              </a:rPr>
              <a:t>VER VIDEO</a:t>
            </a:r>
            <a:endParaRPr lang="es-MX" altLang="es-MX" sz="1058" b="1" dirty="0" smtClean="0">
              <a:solidFill>
                <a:srgbClr val="003350"/>
              </a:solidFill>
              <a:latin typeface="Gotham Bold" pitchFamily="50" charset="0"/>
              <a:ea typeface="MS PGothic" panose="020B0600070205080204" pitchFamily="34" charset="-128"/>
              <a:sym typeface="Gotham Medium" panose="02000604030000020004" pitchFamily="50" charset="0"/>
            </a:endParaRPr>
          </a:p>
          <a:p>
            <a:pPr algn="ctr" defTabSz="615594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MX" altLang="es-MX" sz="1058" dirty="0">
              <a:solidFill>
                <a:srgbClr val="003350"/>
              </a:solidFill>
              <a:latin typeface="Gotham Book" panose="02000604040000020004" pitchFamily="50" charset="0"/>
              <a:ea typeface="MS PGothic" panose="020B0600070205080204" pitchFamily="34" charset="-128"/>
              <a:sym typeface="Gotham Medium" panose="020006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3.7. </a:t>
            </a:r>
            <a:r>
              <a:rPr lang="es-MX" sz="2250" dirty="0" smtClean="0">
                <a:solidFill>
                  <a:srgbClr val="FFFFFF"/>
                </a:solidFill>
                <a:latin typeface="Gotham Thin"/>
                <a:cs typeface="Gotham Thin"/>
              </a:rPr>
              <a:t>OTRAS CRISIS</a:t>
            </a:r>
            <a:endParaRPr lang="es-MX" sz="2250" dirty="0">
              <a:solidFill>
                <a:srgbClr val="FFFFFF"/>
              </a:solidFill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2 Marcador de texto"/>
          <p:cNvSpPr txBox="1">
            <a:spLocks/>
          </p:cNvSpPr>
          <p:nvPr/>
        </p:nvSpPr>
        <p:spPr bwMode="auto">
          <a:xfrm>
            <a:off x="304799" y="1013450"/>
            <a:ext cx="4267201" cy="347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83" tIns="43241" rIns="86483" bIns="43241" anchor="t">
            <a:spAutoFit/>
          </a:bodyPr>
          <a:lstStyle>
            <a:lvl1pPr eaLnBrk="0" hangingPunct="0">
              <a:buClr>
                <a:srgbClr val="CC163E"/>
              </a:buClr>
              <a:buFont typeface="Arial" charset="0"/>
              <a:buAutoNum type="arabi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1pPr>
            <a:lvl2pPr marL="742950" indent="-285750" eaLnBrk="0" hangingPunct="0">
              <a:buClr>
                <a:srgbClr val="CC163E"/>
              </a:buClr>
              <a:buFont typeface="Arial" charset="0"/>
              <a:buAutoNum type="alphaLcPeriod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2pPr>
            <a:lvl3pPr marL="1143000" indent="-228600" eaLnBrk="0" hangingPunct="0">
              <a:buClr>
                <a:srgbClr val="CC163E"/>
              </a:buClr>
              <a:buFont typeface="Arial" charset="0"/>
              <a:buAutoNum type="alphaL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9pPr>
          </a:lstStyle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1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Las crisis pueden tener diferentes duraciones dependiendo de su naturaleza, </a:t>
            </a:r>
            <a:r>
              <a:rPr lang="es-MX" sz="1100" dirty="0" err="1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viralidad</a:t>
            </a:r>
            <a:r>
              <a:rPr lang="es-MX" sz="11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 y rapidez de acción para resolverla.</a:t>
            </a: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endParaRPr lang="es-MX" sz="11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1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La presente propuesta tiene como objetivo el cubrir la crisis relacionada a la demanda presentada por la tala de arboles pero también pretende dar consultoría estratégica en cualquier otra crisis que presente Farmacias del Ahorro durante el año.</a:t>
            </a: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endParaRPr lang="es-MX" sz="11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1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Viáticos y elementos especiales que se desprendan de otras crisis y que generen gastos adicionales, deberán ser valorados y facturados por separado en caso necesario.</a:t>
            </a: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endParaRPr lang="es-MX" sz="11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1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El fin de la crisis mediática deberá ser determinada por el Comité de crisis en conjunto con Extrategia y a partir de ese momento, se comenzará el periodo de mantenimiento que incluye el Blindaje y construcción de reputación.</a:t>
            </a:r>
            <a:endParaRPr lang="es-MX" sz="11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</p:txBody>
      </p:sp>
      <p:pic>
        <p:nvPicPr>
          <p:cNvPr id="1028" name="Picture 4" descr="Resultado de imagen para meet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r="19920"/>
          <a:stretch/>
        </p:blipFill>
        <p:spPr bwMode="auto">
          <a:xfrm>
            <a:off x="4724400" y="806010"/>
            <a:ext cx="4343400" cy="39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9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9047" y="1581150"/>
            <a:ext cx="8605904" cy="1846659"/>
          </a:xfrm>
        </p:spPr>
        <p:txBody>
          <a:bodyPr/>
          <a:lstStyle/>
          <a:p>
            <a:pPr algn="ctr"/>
            <a:r>
              <a:rPr lang="es-MX" sz="4000" dirty="0" smtClean="0">
                <a:solidFill>
                  <a:srgbClr val="67CACA"/>
                </a:solidFill>
                <a:latin typeface="Gotham Ultra" panose="02000000000000000000" pitchFamily="50" charset="0"/>
              </a:rPr>
              <a:t>4.</a:t>
            </a:r>
          </a:p>
          <a:p>
            <a:pPr algn="ctr"/>
            <a:r>
              <a:rPr lang="es-MX" sz="4000" dirty="0" smtClean="0">
                <a:solidFill>
                  <a:schemeClr val="bg1"/>
                </a:solidFill>
                <a:latin typeface="Gotham Bold" pitchFamily="50" charset="0"/>
              </a:rPr>
              <a:t>Blindaje y construcción</a:t>
            </a:r>
          </a:p>
          <a:p>
            <a:pPr algn="ctr"/>
            <a:r>
              <a:rPr lang="es-MX" sz="4000" dirty="0" smtClean="0">
                <a:solidFill>
                  <a:schemeClr val="bg1"/>
                </a:solidFill>
                <a:latin typeface="Gotham Bold" pitchFamily="50" charset="0"/>
              </a:rPr>
              <a:t>de reputación</a:t>
            </a:r>
            <a:endParaRPr lang="es-MX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8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 smtClean="0">
                <a:solidFill>
                  <a:srgbClr val="67CACA"/>
                </a:solidFill>
              </a:rPr>
              <a:t>4. </a:t>
            </a:r>
            <a:r>
              <a:rPr sz="2100" b="0" dirty="0">
                <a:latin typeface="Gotham Thin"/>
                <a:cs typeface="Gotham Thin"/>
              </a:rPr>
              <a:t>OBJETIVO: BLINDAJE MEDIÁTICO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130" y="1160793"/>
            <a:ext cx="8342243" cy="315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400" b="0" dirty="0">
                <a:latin typeface="Gotham Book"/>
                <a:cs typeface="Gotham Book"/>
              </a:rPr>
              <a:t>La 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eputación inicia por la </a:t>
            </a:r>
            <a:r>
              <a:rPr sz="1400" b="0" dirty="0">
                <a:latin typeface="Gotham Ultra" panose="02000000000000000000" pitchFamily="50" charset="0"/>
                <a:cs typeface="Gotham Book"/>
              </a:rPr>
              <a:t>identificación</a:t>
            </a:r>
            <a:r>
              <a:rPr sz="1400" b="0" dirty="0">
                <a:latin typeface="Gotham Book"/>
                <a:cs typeface="Gotham Book"/>
              </a:rPr>
              <a:t> de una ma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ca.</a:t>
            </a:r>
            <a:endParaRPr sz="1400" dirty="0">
              <a:latin typeface="Gotham Book"/>
              <a:cs typeface="Gotham Book"/>
            </a:endParaRPr>
          </a:p>
          <a:p>
            <a:pPr>
              <a:lnSpc>
                <a:spcPts val="1050"/>
              </a:lnSpc>
              <a:spcBef>
                <a:spcPts val="22"/>
              </a:spcBef>
              <a:buClr>
                <a:srgbClr val="6CB3B3"/>
              </a:buClr>
              <a:buFont typeface="Gotham Book"/>
              <a:buAutoNum type="arabicPeriod"/>
            </a:pPr>
            <a:endParaRPr sz="1050" dirty="0"/>
          </a:p>
          <a:p>
            <a:pPr>
              <a:lnSpc>
                <a:spcPts val="1400"/>
              </a:lnSpc>
              <a:buClr>
                <a:srgbClr val="6CB3B3"/>
              </a:buClr>
              <a:buFont typeface="Gotham Book"/>
              <a:buAutoNum type="arabicPeriod"/>
            </a:pPr>
            <a:endParaRPr sz="1400" dirty="0"/>
          </a:p>
          <a:p>
            <a:pPr marL="355600" marR="6350" indent="-342900">
              <a:lnSpc>
                <a:spcPct val="1288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400" b="0" spc="-10" dirty="0">
                <a:latin typeface="Gotham Book"/>
                <a:cs typeface="Gotham Book"/>
              </a:rPr>
              <a:t>P</a:t>
            </a:r>
            <a:r>
              <a:rPr sz="1400" b="0" dirty="0">
                <a:latin typeface="Gotham Book"/>
                <a:cs typeface="Gotham Book"/>
              </a:rPr>
              <a:t>or el </a:t>
            </a:r>
            <a:r>
              <a:rPr sz="1400" dirty="0">
                <a:latin typeface="Gotham Ultra" panose="02000000000000000000" pitchFamily="50" charset="0"/>
                <a:cs typeface="Gotham Book"/>
              </a:rPr>
              <a:t>reconocimiento</a:t>
            </a:r>
            <a:r>
              <a:rPr sz="1400" b="0" dirty="0">
                <a:latin typeface="Gotham Book"/>
                <a:cs typeface="Gotham Book"/>
              </a:rPr>
              <a:t> se identifica qué ha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dirty="0">
                <a:latin typeface="Gotham Book"/>
                <a:cs typeface="Gotham Book"/>
              </a:rPr>
              <a:t>e una ma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ca, 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dirty="0">
                <a:latin typeface="Gotham Book"/>
                <a:cs typeface="Gotham Book"/>
              </a:rPr>
              <a:t>ómo lo ha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spc="-15" dirty="0">
                <a:latin typeface="Gotham Book"/>
                <a:cs typeface="Gotham Book"/>
              </a:rPr>
              <a:t>e</a:t>
            </a:r>
            <a:r>
              <a:rPr sz="1400" b="0" dirty="0">
                <a:latin typeface="Gotham Book"/>
                <a:cs typeface="Gotham Book"/>
              </a:rPr>
              <a:t>, pa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a qué lo ha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spc="-15" dirty="0">
                <a:latin typeface="Gotham Book"/>
                <a:cs typeface="Gotham Book"/>
              </a:rPr>
              <a:t>e</a:t>
            </a:r>
            <a:r>
              <a:rPr sz="1400" b="0" dirty="0">
                <a:latin typeface="Gotham Book"/>
                <a:cs typeface="Gotham Book"/>
              </a:rPr>
              <a:t>, 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dirty="0">
                <a:latin typeface="Gotham Book"/>
                <a:cs typeface="Gotham Book"/>
              </a:rPr>
              <a:t>on qué </a:t>
            </a:r>
            <a:r>
              <a:rPr sz="1400" b="0" spc="-35" dirty="0">
                <a:latin typeface="Gotham Book"/>
                <a:cs typeface="Gotham Book"/>
              </a:rPr>
              <a:t>v</a:t>
            </a:r>
            <a:r>
              <a:rPr sz="1400" b="0" dirty="0">
                <a:latin typeface="Gotham Book"/>
                <a:cs typeface="Gotham Book"/>
              </a:rPr>
              <a:t>alo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es lo ha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spc="-15" dirty="0">
                <a:latin typeface="Gotham Book"/>
                <a:cs typeface="Gotham Book"/>
              </a:rPr>
              <a:t>e</a:t>
            </a:r>
            <a:r>
              <a:rPr sz="1400" b="0" dirty="0">
                <a:latin typeface="Gotham Book"/>
                <a:cs typeface="Gotham Book"/>
              </a:rPr>
              <a:t>.</a:t>
            </a:r>
            <a:endParaRPr sz="1400" dirty="0">
              <a:latin typeface="Gotham Book"/>
              <a:cs typeface="Gotham Book"/>
            </a:endParaRPr>
          </a:p>
          <a:p>
            <a:pPr>
              <a:lnSpc>
                <a:spcPts val="1400"/>
              </a:lnSpc>
              <a:buClr>
                <a:srgbClr val="6CB3B3"/>
              </a:buClr>
              <a:buFont typeface="Gotham Book"/>
              <a:buAutoNum type="arabicPeriod"/>
            </a:pPr>
            <a:endParaRPr sz="1400" dirty="0"/>
          </a:p>
          <a:p>
            <a:pPr>
              <a:lnSpc>
                <a:spcPts val="1600"/>
              </a:lnSpc>
              <a:spcBef>
                <a:spcPts val="56"/>
              </a:spcBef>
              <a:buClr>
                <a:srgbClr val="6CB3B3"/>
              </a:buClr>
              <a:buFont typeface="Gotham Book"/>
              <a:buAutoNum type="arabicPeriod"/>
            </a:pPr>
            <a:endParaRPr sz="1600" dirty="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400" b="0" dirty="0">
                <a:latin typeface="Gotham Book"/>
                <a:cs typeface="Gotham Book"/>
              </a:rPr>
              <a:t>E</a:t>
            </a:r>
            <a:r>
              <a:rPr sz="1400" b="0" spc="-15" dirty="0">
                <a:latin typeface="Gotham Book"/>
                <a:cs typeface="Gotham Book"/>
              </a:rPr>
              <a:t>s</a:t>
            </a:r>
            <a:r>
              <a:rPr sz="1400" b="0" spc="-25" dirty="0">
                <a:latin typeface="Gotham Book"/>
                <a:cs typeface="Gotham Book"/>
              </a:rPr>
              <a:t>t</a:t>
            </a:r>
            <a:r>
              <a:rPr sz="1400" b="0" dirty="0">
                <a:latin typeface="Gotham Book"/>
                <a:cs typeface="Gotham Book"/>
              </a:rPr>
              <a:t>e plan busca que se 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dirty="0">
                <a:latin typeface="Gotham Book"/>
                <a:cs typeface="Gotham Book"/>
              </a:rPr>
              <a:t>on</a:t>
            </a:r>
            <a:r>
              <a:rPr sz="1400" b="0" spc="-30" dirty="0">
                <a:latin typeface="Gotham Book"/>
                <a:cs typeface="Gotham Book"/>
              </a:rPr>
              <a:t>o</a:t>
            </a:r>
            <a:r>
              <a:rPr sz="1400" b="0" spc="-25" dirty="0">
                <a:latin typeface="Gotham Book"/>
                <a:cs typeface="Gotham Book"/>
              </a:rPr>
              <a:t>z</a:t>
            </a:r>
            <a:r>
              <a:rPr sz="1400" b="0" dirty="0">
                <a:latin typeface="Gotham Book"/>
                <a:cs typeface="Gotham Book"/>
              </a:rPr>
              <a:t>ca y 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e</a:t>
            </a:r>
            <a:r>
              <a:rPr sz="1400" b="0" spc="-25" dirty="0">
                <a:latin typeface="Gotham Book"/>
                <a:cs typeface="Gotham Book"/>
              </a:rPr>
              <a:t>c</a:t>
            </a:r>
            <a:r>
              <a:rPr sz="1400" b="0" dirty="0">
                <a:latin typeface="Gotham Book"/>
                <a:cs typeface="Gotham Book"/>
              </a:rPr>
              <a:t>on</a:t>
            </a:r>
            <a:r>
              <a:rPr sz="1400" b="0" spc="-30" dirty="0">
                <a:latin typeface="Gotham Book"/>
                <a:cs typeface="Gotham Book"/>
              </a:rPr>
              <a:t>o</a:t>
            </a:r>
            <a:r>
              <a:rPr sz="1400" b="0" spc="-25" dirty="0">
                <a:latin typeface="Gotham Book"/>
                <a:cs typeface="Gotham Book"/>
              </a:rPr>
              <a:t>z</a:t>
            </a:r>
            <a:r>
              <a:rPr sz="1400" b="0" dirty="0">
                <a:latin typeface="Gotham Book"/>
                <a:cs typeface="Gotham Book"/>
              </a:rPr>
              <a:t>ca la </a:t>
            </a:r>
            <a:r>
              <a:rPr sz="1400" dirty="0">
                <a:latin typeface="Gotham Ultra" panose="02000000000000000000" pitchFamily="50" charset="0"/>
                <a:cs typeface="Gotham Book"/>
              </a:rPr>
              <a:t>reputación</a:t>
            </a:r>
            <a:r>
              <a:rPr sz="1400" b="0" dirty="0">
                <a:latin typeface="Gotham Book"/>
                <a:cs typeface="Gotham Book"/>
              </a:rPr>
              <a:t> de </a:t>
            </a:r>
            <a:r>
              <a:rPr lang="es-MX" sz="1400" b="0" dirty="0" smtClean="0">
                <a:latin typeface="Gotham Book"/>
                <a:cs typeface="Gotham Book"/>
              </a:rPr>
              <a:t>Farmacias del Ahorro</a:t>
            </a:r>
            <a:r>
              <a:rPr sz="1400" b="0" dirty="0" smtClean="0">
                <a:latin typeface="Gotham Book"/>
                <a:cs typeface="Gotham Book"/>
              </a:rPr>
              <a:t>.</a:t>
            </a:r>
            <a:endParaRPr sz="1400" dirty="0">
              <a:latin typeface="Gotham Book"/>
              <a:cs typeface="Gotham Book"/>
            </a:endParaRPr>
          </a:p>
          <a:p>
            <a:pPr>
              <a:lnSpc>
                <a:spcPts val="1400"/>
              </a:lnSpc>
              <a:buClr>
                <a:srgbClr val="6CB3B3"/>
              </a:buClr>
              <a:buFont typeface="Gotham Book"/>
              <a:buAutoNum type="arabicPeriod"/>
            </a:pPr>
            <a:endParaRPr sz="1400" dirty="0"/>
          </a:p>
          <a:p>
            <a:pPr>
              <a:lnSpc>
                <a:spcPts val="1600"/>
              </a:lnSpc>
              <a:spcBef>
                <a:spcPts val="19"/>
              </a:spcBef>
              <a:buClr>
                <a:srgbClr val="6CB3B3"/>
              </a:buClr>
              <a:buFont typeface="Gotham Book"/>
              <a:buAutoNum type="arabicPeriod"/>
            </a:pPr>
            <a:endParaRPr sz="1600" dirty="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400" b="0" spc="-1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eputación implica el </a:t>
            </a:r>
            <a:r>
              <a:rPr sz="1400" b="0" spc="-25" dirty="0">
                <a:latin typeface="Gotham Book"/>
                <a:cs typeface="Gotham Book"/>
              </a:rPr>
              <a:t>t</a:t>
            </a:r>
            <a:r>
              <a:rPr sz="1400" b="0" dirty="0">
                <a:latin typeface="Gotham Book"/>
                <a:cs typeface="Gotham Book"/>
              </a:rPr>
              <a:t>op of mind de la ma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ca en las </a:t>
            </a:r>
            <a:r>
              <a:rPr sz="1400" dirty="0">
                <a:latin typeface="Gotham Ultra" panose="02000000000000000000" pitchFamily="50" charset="0"/>
                <a:cs typeface="Gotham Book"/>
              </a:rPr>
              <a:t>audiencias clave</a:t>
            </a:r>
            <a:r>
              <a:rPr sz="1400" b="0" dirty="0">
                <a:latin typeface="Gotham Book"/>
                <a:cs typeface="Gotham Book"/>
              </a:rPr>
              <a:t>.</a:t>
            </a:r>
            <a:endParaRPr sz="1400" dirty="0">
              <a:latin typeface="Gotham Book"/>
              <a:cs typeface="Gotham Book"/>
            </a:endParaRPr>
          </a:p>
          <a:p>
            <a:pPr>
              <a:lnSpc>
                <a:spcPts val="1100"/>
              </a:lnSpc>
              <a:spcBef>
                <a:spcPts val="36"/>
              </a:spcBef>
              <a:buClr>
                <a:srgbClr val="6CB3B3"/>
              </a:buClr>
              <a:buFont typeface="Gotham Book"/>
              <a:buAutoNum type="arabicPeriod"/>
            </a:pPr>
            <a:endParaRPr sz="1100" dirty="0"/>
          </a:p>
          <a:p>
            <a:pPr>
              <a:lnSpc>
                <a:spcPts val="1400"/>
              </a:lnSpc>
              <a:buClr>
                <a:srgbClr val="6CB3B3"/>
              </a:buClr>
              <a:buFont typeface="Gotham Book"/>
              <a:buAutoNum type="arabicPeriod"/>
            </a:pPr>
            <a:endParaRPr sz="1400" dirty="0"/>
          </a:p>
          <a:p>
            <a:pPr marL="355600" marR="108585" indent="-342900">
              <a:lnSpc>
                <a:spcPct val="1288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400" b="0" dirty="0">
                <a:latin typeface="Gotham Book"/>
                <a:cs typeface="Gotham Book"/>
              </a:rPr>
              <a:t>La 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eputación </a:t>
            </a:r>
            <a:r>
              <a:rPr sz="1400" b="0" spc="-30" dirty="0">
                <a:latin typeface="Gotham Book"/>
                <a:cs typeface="Gotham Book"/>
              </a:rPr>
              <a:t>a</a:t>
            </a:r>
            <a:r>
              <a:rPr sz="1400" b="0" dirty="0">
                <a:latin typeface="Gotham Book"/>
                <a:cs typeface="Gotham Book"/>
              </a:rPr>
              <a:t>yuda</a:t>
            </a:r>
            <a:r>
              <a:rPr sz="1400" b="0" spc="-35" dirty="0">
                <a:latin typeface="Gotham Book"/>
                <a:cs typeface="Gotham Book"/>
              </a:rPr>
              <a:t>r</a:t>
            </a:r>
            <a:r>
              <a:rPr sz="1400" b="0" dirty="0">
                <a:latin typeface="Gotham Book"/>
                <a:cs typeface="Gotham Book"/>
              </a:rPr>
              <a:t>á a </a:t>
            </a:r>
            <a:r>
              <a:rPr sz="1400" dirty="0">
                <a:latin typeface="Gotham Ultra" panose="02000000000000000000" pitchFamily="50" charset="0"/>
                <a:cs typeface="Gotham Book"/>
              </a:rPr>
              <a:t>blindar mediáticamente el prestigio </a:t>
            </a:r>
            <a:r>
              <a:rPr sz="1400" b="0" dirty="0">
                <a:latin typeface="Gotham Book"/>
                <a:cs typeface="Gotham Book"/>
              </a:rPr>
              <a:t>de </a:t>
            </a:r>
            <a:r>
              <a:rPr lang="es-MX" sz="1400" b="0" dirty="0" smtClean="0">
                <a:latin typeface="Gotham Book"/>
                <a:cs typeface="Gotham Book"/>
              </a:rPr>
              <a:t>Farmacias del Ahorro </a:t>
            </a:r>
            <a:r>
              <a:rPr sz="1400" b="0" dirty="0" smtClean="0">
                <a:latin typeface="Gotham Book"/>
                <a:cs typeface="Gotham Book"/>
              </a:rPr>
              <a:t>an</a:t>
            </a:r>
            <a:r>
              <a:rPr sz="1400" b="0" spc="-25" dirty="0" smtClean="0">
                <a:latin typeface="Gotham Book"/>
                <a:cs typeface="Gotham Book"/>
              </a:rPr>
              <a:t>t</a:t>
            </a:r>
            <a:r>
              <a:rPr sz="1400" b="0" dirty="0" smtClean="0">
                <a:latin typeface="Gotham Book"/>
                <a:cs typeface="Gotham Book"/>
              </a:rPr>
              <a:t>e </a:t>
            </a:r>
            <a:r>
              <a:rPr sz="1400" b="0" dirty="0">
                <a:latin typeface="Gotham Book"/>
                <a:cs typeface="Gotham Book"/>
              </a:rPr>
              <a:t>alguna situación de crisis.</a:t>
            </a:r>
            <a:endParaRPr sz="1400" dirty="0">
              <a:latin typeface="Gotham Book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524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2"/>
            <a:ext cx="9144000" cy="4501515"/>
          </a:xfrm>
          <a:custGeom>
            <a:avLst/>
            <a:gdLst/>
            <a:ahLst/>
            <a:cxnLst/>
            <a:rect l="l" t="t" r="r" b="b"/>
            <a:pathLst>
              <a:path w="9144000" h="4501515">
                <a:moveTo>
                  <a:pt x="0" y="4501495"/>
                </a:moveTo>
                <a:lnTo>
                  <a:pt x="9143998" y="4501495"/>
                </a:lnTo>
                <a:lnTo>
                  <a:pt x="9143998" y="0"/>
                </a:lnTo>
                <a:lnTo>
                  <a:pt x="0" y="0"/>
                </a:lnTo>
                <a:lnTo>
                  <a:pt x="0" y="4501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4402" y="1090726"/>
            <a:ext cx="3544570" cy="3544570"/>
          </a:xfrm>
          <a:custGeom>
            <a:avLst/>
            <a:gdLst/>
            <a:ahLst/>
            <a:cxnLst/>
            <a:rect l="l" t="t" r="r" b="b"/>
            <a:pathLst>
              <a:path w="3544570" h="3544570">
                <a:moveTo>
                  <a:pt x="1772210" y="0"/>
                </a:moveTo>
                <a:lnTo>
                  <a:pt x="1626861" y="5874"/>
                </a:lnTo>
                <a:lnTo>
                  <a:pt x="1484748" y="23195"/>
                </a:lnTo>
                <a:lnTo>
                  <a:pt x="1346327" y="51505"/>
                </a:lnTo>
                <a:lnTo>
                  <a:pt x="1212054" y="90348"/>
                </a:lnTo>
                <a:lnTo>
                  <a:pt x="1082385" y="139268"/>
                </a:lnTo>
                <a:lnTo>
                  <a:pt x="957777" y="197810"/>
                </a:lnTo>
                <a:lnTo>
                  <a:pt x="838685" y="265517"/>
                </a:lnTo>
                <a:lnTo>
                  <a:pt x="725565" y="341933"/>
                </a:lnTo>
                <a:lnTo>
                  <a:pt x="618874" y="426602"/>
                </a:lnTo>
                <a:lnTo>
                  <a:pt x="519068" y="519068"/>
                </a:lnTo>
                <a:lnTo>
                  <a:pt x="426602" y="618874"/>
                </a:lnTo>
                <a:lnTo>
                  <a:pt x="341933" y="725565"/>
                </a:lnTo>
                <a:lnTo>
                  <a:pt x="265517" y="838684"/>
                </a:lnTo>
                <a:lnTo>
                  <a:pt x="197810" y="957776"/>
                </a:lnTo>
                <a:lnTo>
                  <a:pt x="139269" y="1082385"/>
                </a:lnTo>
                <a:lnTo>
                  <a:pt x="90348" y="1212053"/>
                </a:lnTo>
                <a:lnTo>
                  <a:pt x="51505" y="1346326"/>
                </a:lnTo>
                <a:lnTo>
                  <a:pt x="23195" y="1484747"/>
                </a:lnTo>
                <a:lnTo>
                  <a:pt x="5874" y="1626860"/>
                </a:lnTo>
                <a:lnTo>
                  <a:pt x="0" y="1772208"/>
                </a:lnTo>
                <a:lnTo>
                  <a:pt x="5874" y="1917557"/>
                </a:lnTo>
                <a:lnTo>
                  <a:pt x="23195" y="2059670"/>
                </a:lnTo>
                <a:lnTo>
                  <a:pt x="51505" y="2198091"/>
                </a:lnTo>
                <a:lnTo>
                  <a:pt x="90348" y="2332364"/>
                </a:lnTo>
                <a:lnTo>
                  <a:pt x="139269" y="2462033"/>
                </a:lnTo>
                <a:lnTo>
                  <a:pt x="197810" y="2586641"/>
                </a:lnTo>
                <a:lnTo>
                  <a:pt x="265517" y="2705733"/>
                </a:lnTo>
                <a:lnTo>
                  <a:pt x="341933" y="2818853"/>
                </a:lnTo>
                <a:lnTo>
                  <a:pt x="426602" y="2925544"/>
                </a:lnTo>
                <a:lnTo>
                  <a:pt x="519068" y="3025350"/>
                </a:lnTo>
                <a:lnTo>
                  <a:pt x="618874" y="3117816"/>
                </a:lnTo>
                <a:lnTo>
                  <a:pt x="725565" y="3202485"/>
                </a:lnTo>
                <a:lnTo>
                  <a:pt x="838685" y="3278901"/>
                </a:lnTo>
                <a:lnTo>
                  <a:pt x="957777" y="3346608"/>
                </a:lnTo>
                <a:lnTo>
                  <a:pt x="1082385" y="3405149"/>
                </a:lnTo>
                <a:lnTo>
                  <a:pt x="1212054" y="3454070"/>
                </a:lnTo>
                <a:lnTo>
                  <a:pt x="1346327" y="3492913"/>
                </a:lnTo>
                <a:lnTo>
                  <a:pt x="1484748" y="3521223"/>
                </a:lnTo>
                <a:lnTo>
                  <a:pt x="1626861" y="3538544"/>
                </a:lnTo>
                <a:lnTo>
                  <a:pt x="1772210" y="3544418"/>
                </a:lnTo>
                <a:lnTo>
                  <a:pt x="1917558" y="3538544"/>
                </a:lnTo>
                <a:lnTo>
                  <a:pt x="2059671" y="3521223"/>
                </a:lnTo>
                <a:lnTo>
                  <a:pt x="2198092" y="3492913"/>
                </a:lnTo>
                <a:lnTo>
                  <a:pt x="2332365" y="3454070"/>
                </a:lnTo>
                <a:lnTo>
                  <a:pt x="2462033" y="3405149"/>
                </a:lnTo>
                <a:lnTo>
                  <a:pt x="2586641" y="3346608"/>
                </a:lnTo>
                <a:lnTo>
                  <a:pt x="2705733" y="3278901"/>
                </a:lnTo>
                <a:lnTo>
                  <a:pt x="2724405" y="3266288"/>
                </a:lnTo>
                <a:lnTo>
                  <a:pt x="1772210" y="3266288"/>
                </a:lnTo>
                <a:lnTo>
                  <a:pt x="1649672" y="3261335"/>
                </a:lnTo>
                <a:lnTo>
                  <a:pt x="1529862" y="3246733"/>
                </a:lnTo>
                <a:lnTo>
                  <a:pt x="1413165" y="3222866"/>
                </a:lnTo>
                <a:lnTo>
                  <a:pt x="1299965" y="3190118"/>
                </a:lnTo>
                <a:lnTo>
                  <a:pt x="1190647" y="3148875"/>
                </a:lnTo>
                <a:lnTo>
                  <a:pt x="1085594" y="3099521"/>
                </a:lnTo>
                <a:lnTo>
                  <a:pt x="985193" y="3042440"/>
                </a:lnTo>
                <a:lnTo>
                  <a:pt x="889826" y="2978017"/>
                </a:lnTo>
                <a:lnTo>
                  <a:pt x="799879" y="2906636"/>
                </a:lnTo>
                <a:lnTo>
                  <a:pt x="715736" y="2828682"/>
                </a:lnTo>
                <a:lnTo>
                  <a:pt x="637782" y="2744539"/>
                </a:lnTo>
                <a:lnTo>
                  <a:pt x="566401" y="2654592"/>
                </a:lnTo>
                <a:lnTo>
                  <a:pt x="501978" y="2559225"/>
                </a:lnTo>
                <a:lnTo>
                  <a:pt x="444897" y="2458824"/>
                </a:lnTo>
                <a:lnTo>
                  <a:pt x="395543" y="2353771"/>
                </a:lnTo>
                <a:lnTo>
                  <a:pt x="354300" y="2244453"/>
                </a:lnTo>
                <a:lnTo>
                  <a:pt x="321553" y="2131253"/>
                </a:lnTo>
                <a:lnTo>
                  <a:pt x="297686" y="2014556"/>
                </a:lnTo>
                <a:lnTo>
                  <a:pt x="283084" y="1894746"/>
                </a:lnTo>
                <a:lnTo>
                  <a:pt x="278131" y="1772208"/>
                </a:lnTo>
                <a:lnTo>
                  <a:pt x="283084" y="1649671"/>
                </a:lnTo>
                <a:lnTo>
                  <a:pt x="297686" y="1529861"/>
                </a:lnTo>
                <a:lnTo>
                  <a:pt x="321553" y="1413164"/>
                </a:lnTo>
                <a:lnTo>
                  <a:pt x="354300" y="1299964"/>
                </a:lnTo>
                <a:lnTo>
                  <a:pt x="395543" y="1190646"/>
                </a:lnTo>
                <a:lnTo>
                  <a:pt x="444897" y="1085594"/>
                </a:lnTo>
                <a:lnTo>
                  <a:pt x="501978" y="985192"/>
                </a:lnTo>
                <a:lnTo>
                  <a:pt x="566401" y="889826"/>
                </a:lnTo>
                <a:lnTo>
                  <a:pt x="637782" y="799879"/>
                </a:lnTo>
                <a:lnTo>
                  <a:pt x="715736" y="715736"/>
                </a:lnTo>
                <a:lnTo>
                  <a:pt x="799879" y="637782"/>
                </a:lnTo>
                <a:lnTo>
                  <a:pt x="889826" y="566401"/>
                </a:lnTo>
                <a:lnTo>
                  <a:pt x="985193" y="501978"/>
                </a:lnTo>
                <a:lnTo>
                  <a:pt x="1085594" y="444897"/>
                </a:lnTo>
                <a:lnTo>
                  <a:pt x="1190647" y="395543"/>
                </a:lnTo>
                <a:lnTo>
                  <a:pt x="1299965" y="354300"/>
                </a:lnTo>
                <a:lnTo>
                  <a:pt x="1413165" y="321553"/>
                </a:lnTo>
                <a:lnTo>
                  <a:pt x="1529862" y="297686"/>
                </a:lnTo>
                <a:lnTo>
                  <a:pt x="1649672" y="283084"/>
                </a:lnTo>
                <a:lnTo>
                  <a:pt x="1772210" y="278131"/>
                </a:lnTo>
                <a:lnTo>
                  <a:pt x="2724405" y="278131"/>
                </a:lnTo>
                <a:lnTo>
                  <a:pt x="2705733" y="265517"/>
                </a:lnTo>
                <a:lnTo>
                  <a:pt x="2586641" y="197810"/>
                </a:lnTo>
                <a:lnTo>
                  <a:pt x="2462033" y="139268"/>
                </a:lnTo>
                <a:lnTo>
                  <a:pt x="2332365" y="90348"/>
                </a:lnTo>
                <a:lnTo>
                  <a:pt x="2198092" y="51505"/>
                </a:lnTo>
                <a:lnTo>
                  <a:pt x="2059671" y="23195"/>
                </a:lnTo>
                <a:lnTo>
                  <a:pt x="1917558" y="5874"/>
                </a:lnTo>
                <a:lnTo>
                  <a:pt x="1772210" y="0"/>
                </a:lnTo>
                <a:close/>
              </a:path>
              <a:path w="3544570" h="3544570">
                <a:moveTo>
                  <a:pt x="2724405" y="278131"/>
                </a:moveTo>
                <a:lnTo>
                  <a:pt x="1772210" y="278131"/>
                </a:lnTo>
                <a:lnTo>
                  <a:pt x="1894747" y="283084"/>
                </a:lnTo>
                <a:lnTo>
                  <a:pt x="2014557" y="297686"/>
                </a:lnTo>
                <a:lnTo>
                  <a:pt x="2131254" y="321553"/>
                </a:lnTo>
                <a:lnTo>
                  <a:pt x="2244454" y="354300"/>
                </a:lnTo>
                <a:lnTo>
                  <a:pt x="2353773" y="395543"/>
                </a:lnTo>
                <a:lnTo>
                  <a:pt x="2458825" y="444897"/>
                </a:lnTo>
                <a:lnTo>
                  <a:pt x="2559227" y="501978"/>
                </a:lnTo>
                <a:lnTo>
                  <a:pt x="2654593" y="566401"/>
                </a:lnTo>
                <a:lnTo>
                  <a:pt x="2744540" y="637782"/>
                </a:lnTo>
                <a:lnTo>
                  <a:pt x="2828683" y="715736"/>
                </a:lnTo>
                <a:lnTo>
                  <a:pt x="2906637" y="799879"/>
                </a:lnTo>
                <a:lnTo>
                  <a:pt x="2978018" y="889826"/>
                </a:lnTo>
                <a:lnTo>
                  <a:pt x="3042441" y="985192"/>
                </a:lnTo>
                <a:lnTo>
                  <a:pt x="3099522" y="1085594"/>
                </a:lnTo>
                <a:lnTo>
                  <a:pt x="3148876" y="1190646"/>
                </a:lnTo>
                <a:lnTo>
                  <a:pt x="3190119" y="1299964"/>
                </a:lnTo>
                <a:lnTo>
                  <a:pt x="3222866" y="1413164"/>
                </a:lnTo>
                <a:lnTo>
                  <a:pt x="3246733" y="1529861"/>
                </a:lnTo>
                <a:lnTo>
                  <a:pt x="3261336" y="1649671"/>
                </a:lnTo>
                <a:lnTo>
                  <a:pt x="3266288" y="1772208"/>
                </a:lnTo>
                <a:lnTo>
                  <a:pt x="3261336" y="1894746"/>
                </a:lnTo>
                <a:lnTo>
                  <a:pt x="3246733" y="2014556"/>
                </a:lnTo>
                <a:lnTo>
                  <a:pt x="3222866" y="2131253"/>
                </a:lnTo>
                <a:lnTo>
                  <a:pt x="3190119" y="2244453"/>
                </a:lnTo>
                <a:lnTo>
                  <a:pt x="3148876" y="2353771"/>
                </a:lnTo>
                <a:lnTo>
                  <a:pt x="3099522" y="2458824"/>
                </a:lnTo>
                <a:lnTo>
                  <a:pt x="3042441" y="2559225"/>
                </a:lnTo>
                <a:lnTo>
                  <a:pt x="2978018" y="2654592"/>
                </a:lnTo>
                <a:lnTo>
                  <a:pt x="2906637" y="2744539"/>
                </a:lnTo>
                <a:lnTo>
                  <a:pt x="2828683" y="2828682"/>
                </a:lnTo>
                <a:lnTo>
                  <a:pt x="2744540" y="2906636"/>
                </a:lnTo>
                <a:lnTo>
                  <a:pt x="2654593" y="2978017"/>
                </a:lnTo>
                <a:lnTo>
                  <a:pt x="2559227" y="3042440"/>
                </a:lnTo>
                <a:lnTo>
                  <a:pt x="2458825" y="3099521"/>
                </a:lnTo>
                <a:lnTo>
                  <a:pt x="2353773" y="3148875"/>
                </a:lnTo>
                <a:lnTo>
                  <a:pt x="2244454" y="3190118"/>
                </a:lnTo>
                <a:lnTo>
                  <a:pt x="2131254" y="3222866"/>
                </a:lnTo>
                <a:lnTo>
                  <a:pt x="2014557" y="3246733"/>
                </a:lnTo>
                <a:lnTo>
                  <a:pt x="1894747" y="3261335"/>
                </a:lnTo>
                <a:lnTo>
                  <a:pt x="1772210" y="3266288"/>
                </a:lnTo>
                <a:lnTo>
                  <a:pt x="2724405" y="3266288"/>
                </a:lnTo>
                <a:lnTo>
                  <a:pt x="2818853" y="3202485"/>
                </a:lnTo>
                <a:lnTo>
                  <a:pt x="2925544" y="3117816"/>
                </a:lnTo>
                <a:lnTo>
                  <a:pt x="3025350" y="3025350"/>
                </a:lnTo>
                <a:lnTo>
                  <a:pt x="3117816" y="2925544"/>
                </a:lnTo>
                <a:lnTo>
                  <a:pt x="3202485" y="2818853"/>
                </a:lnTo>
                <a:lnTo>
                  <a:pt x="3278901" y="2705733"/>
                </a:lnTo>
                <a:lnTo>
                  <a:pt x="3346608" y="2586641"/>
                </a:lnTo>
                <a:lnTo>
                  <a:pt x="3405149" y="2462033"/>
                </a:lnTo>
                <a:lnTo>
                  <a:pt x="3454070" y="2332364"/>
                </a:lnTo>
                <a:lnTo>
                  <a:pt x="3492913" y="2198091"/>
                </a:lnTo>
                <a:lnTo>
                  <a:pt x="3521223" y="2059670"/>
                </a:lnTo>
                <a:lnTo>
                  <a:pt x="3538544" y="1917557"/>
                </a:lnTo>
                <a:lnTo>
                  <a:pt x="3544418" y="1772208"/>
                </a:lnTo>
                <a:lnTo>
                  <a:pt x="3538544" y="1626860"/>
                </a:lnTo>
                <a:lnTo>
                  <a:pt x="3521223" y="1484747"/>
                </a:lnTo>
                <a:lnTo>
                  <a:pt x="3492913" y="1346326"/>
                </a:lnTo>
                <a:lnTo>
                  <a:pt x="3454070" y="1212053"/>
                </a:lnTo>
                <a:lnTo>
                  <a:pt x="3405149" y="1082385"/>
                </a:lnTo>
                <a:lnTo>
                  <a:pt x="3346608" y="957776"/>
                </a:lnTo>
                <a:lnTo>
                  <a:pt x="3278901" y="838684"/>
                </a:lnTo>
                <a:lnTo>
                  <a:pt x="3202485" y="725565"/>
                </a:lnTo>
                <a:lnTo>
                  <a:pt x="3117816" y="618874"/>
                </a:lnTo>
                <a:lnTo>
                  <a:pt x="3025350" y="519068"/>
                </a:lnTo>
                <a:lnTo>
                  <a:pt x="2925544" y="426602"/>
                </a:lnTo>
                <a:lnTo>
                  <a:pt x="2818853" y="341933"/>
                </a:lnTo>
                <a:lnTo>
                  <a:pt x="2724405" y="278131"/>
                </a:lnTo>
                <a:close/>
              </a:path>
            </a:pathLst>
          </a:custGeom>
          <a:solidFill>
            <a:srgbClr val="67CACA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9040" y="2115588"/>
            <a:ext cx="1575262" cy="1575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5791" y="2140146"/>
            <a:ext cx="1482090" cy="1482090"/>
          </a:xfrm>
          <a:custGeom>
            <a:avLst/>
            <a:gdLst/>
            <a:ahLst/>
            <a:cxnLst/>
            <a:rect l="l" t="t" r="r" b="b"/>
            <a:pathLst>
              <a:path w="1482089" h="1482089">
                <a:moveTo>
                  <a:pt x="740808" y="0"/>
                </a:moveTo>
                <a:lnTo>
                  <a:pt x="680051" y="2455"/>
                </a:lnTo>
                <a:lnTo>
                  <a:pt x="620645" y="9695"/>
                </a:lnTo>
                <a:lnTo>
                  <a:pt x="562784" y="21529"/>
                </a:lnTo>
                <a:lnTo>
                  <a:pt x="506656" y="37766"/>
                </a:lnTo>
                <a:lnTo>
                  <a:pt x="452452" y="58216"/>
                </a:lnTo>
                <a:lnTo>
                  <a:pt x="400364" y="82687"/>
                </a:lnTo>
                <a:lnTo>
                  <a:pt x="350582" y="110990"/>
                </a:lnTo>
                <a:lnTo>
                  <a:pt x="303296" y="142933"/>
                </a:lnTo>
                <a:lnTo>
                  <a:pt x="258698" y="178326"/>
                </a:lnTo>
                <a:lnTo>
                  <a:pt x="216978" y="216978"/>
                </a:lnTo>
                <a:lnTo>
                  <a:pt x="178326" y="258698"/>
                </a:lnTo>
                <a:lnTo>
                  <a:pt x="142933" y="303297"/>
                </a:lnTo>
                <a:lnTo>
                  <a:pt x="110990" y="350582"/>
                </a:lnTo>
                <a:lnTo>
                  <a:pt x="82687" y="400365"/>
                </a:lnTo>
                <a:lnTo>
                  <a:pt x="58216" y="452453"/>
                </a:lnTo>
                <a:lnTo>
                  <a:pt x="37766" y="506656"/>
                </a:lnTo>
                <a:lnTo>
                  <a:pt x="21529" y="562784"/>
                </a:lnTo>
                <a:lnTo>
                  <a:pt x="9695" y="620646"/>
                </a:lnTo>
                <a:lnTo>
                  <a:pt x="2455" y="680052"/>
                </a:lnTo>
                <a:lnTo>
                  <a:pt x="0" y="740810"/>
                </a:lnTo>
                <a:lnTo>
                  <a:pt x="2455" y="801567"/>
                </a:lnTo>
                <a:lnTo>
                  <a:pt x="9695" y="860972"/>
                </a:lnTo>
                <a:lnTo>
                  <a:pt x="21529" y="918834"/>
                </a:lnTo>
                <a:lnTo>
                  <a:pt x="37766" y="974962"/>
                </a:lnTo>
                <a:lnTo>
                  <a:pt x="58216" y="1029166"/>
                </a:lnTo>
                <a:lnTo>
                  <a:pt x="82687" y="1081254"/>
                </a:lnTo>
                <a:lnTo>
                  <a:pt x="110990" y="1131036"/>
                </a:lnTo>
                <a:lnTo>
                  <a:pt x="142933" y="1178321"/>
                </a:lnTo>
                <a:lnTo>
                  <a:pt x="178326" y="1222920"/>
                </a:lnTo>
                <a:lnTo>
                  <a:pt x="216978" y="1264640"/>
                </a:lnTo>
                <a:lnTo>
                  <a:pt x="258698" y="1303292"/>
                </a:lnTo>
                <a:lnTo>
                  <a:pt x="303296" y="1338685"/>
                </a:lnTo>
                <a:lnTo>
                  <a:pt x="350582" y="1370628"/>
                </a:lnTo>
                <a:lnTo>
                  <a:pt x="400364" y="1398930"/>
                </a:lnTo>
                <a:lnTo>
                  <a:pt x="452452" y="1423402"/>
                </a:lnTo>
                <a:lnTo>
                  <a:pt x="506656" y="1443851"/>
                </a:lnTo>
                <a:lnTo>
                  <a:pt x="562784" y="1460088"/>
                </a:lnTo>
                <a:lnTo>
                  <a:pt x="620645" y="1471922"/>
                </a:lnTo>
                <a:lnTo>
                  <a:pt x="680051" y="1479163"/>
                </a:lnTo>
                <a:lnTo>
                  <a:pt x="740808" y="1481618"/>
                </a:lnTo>
                <a:lnTo>
                  <a:pt x="801566" y="1479163"/>
                </a:lnTo>
                <a:lnTo>
                  <a:pt x="860971" y="1471922"/>
                </a:lnTo>
                <a:lnTo>
                  <a:pt x="918833" y="1460088"/>
                </a:lnTo>
                <a:lnTo>
                  <a:pt x="974961" y="1443851"/>
                </a:lnTo>
                <a:lnTo>
                  <a:pt x="1029165" y="1423402"/>
                </a:lnTo>
                <a:lnTo>
                  <a:pt x="1081253" y="1398930"/>
                </a:lnTo>
                <a:lnTo>
                  <a:pt x="1131035" y="1370628"/>
                </a:lnTo>
                <a:lnTo>
                  <a:pt x="1178321" y="1338685"/>
                </a:lnTo>
                <a:lnTo>
                  <a:pt x="1222919" y="1303292"/>
                </a:lnTo>
                <a:lnTo>
                  <a:pt x="1264639" y="1264640"/>
                </a:lnTo>
                <a:lnTo>
                  <a:pt x="1303291" y="1222920"/>
                </a:lnTo>
                <a:lnTo>
                  <a:pt x="1338684" y="1178321"/>
                </a:lnTo>
                <a:lnTo>
                  <a:pt x="1370627" y="1131036"/>
                </a:lnTo>
                <a:lnTo>
                  <a:pt x="1398929" y="1081254"/>
                </a:lnTo>
                <a:lnTo>
                  <a:pt x="1423401" y="1029166"/>
                </a:lnTo>
                <a:lnTo>
                  <a:pt x="1443850" y="974962"/>
                </a:lnTo>
                <a:lnTo>
                  <a:pt x="1460087" y="918834"/>
                </a:lnTo>
                <a:lnTo>
                  <a:pt x="1471921" y="860972"/>
                </a:lnTo>
                <a:lnTo>
                  <a:pt x="1479161" y="801567"/>
                </a:lnTo>
                <a:lnTo>
                  <a:pt x="1481617" y="740810"/>
                </a:lnTo>
                <a:lnTo>
                  <a:pt x="1479161" y="680052"/>
                </a:lnTo>
                <a:lnTo>
                  <a:pt x="1471921" y="620646"/>
                </a:lnTo>
                <a:lnTo>
                  <a:pt x="1460087" y="562784"/>
                </a:lnTo>
                <a:lnTo>
                  <a:pt x="1443850" y="506656"/>
                </a:lnTo>
                <a:lnTo>
                  <a:pt x="1423401" y="452453"/>
                </a:lnTo>
                <a:lnTo>
                  <a:pt x="1398929" y="400365"/>
                </a:lnTo>
                <a:lnTo>
                  <a:pt x="1370627" y="350582"/>
                </a:lnTo>
                <a:lnTo>
                  <a:pt x="1338684" y="303297"/>
                </a:lnTo>
                <a:lnTo>
                  <a:pt x="1303291" y="258698"/>
                </a:lnTo>
                <a:lnTo>
                  <a:pt x="1264639" y="216978"/>
                </a:lnTo>
                <a:lnTo>
                  <a:pt x="1222919" y="178326"/>
                </a:lnTo>
                <a:lnTo>
                  <a:pt x="1178321" y="142933"/>
                </a:lnTo>
                <a:lnTo>
                  <a:pt x="1131035" y="110990"/>
                </a:lnTo>
                <a:lnTo>
                  <a:pt x="1081253" y="82687"/>
                </a:lnTo>
                <a:lnTo>
                  <a:pt x="1029165" y="58216"/>
                </a:lnTo>
                <a:lnTo>
                  <a:pt x="974961" y="37766"/>
                </a:lnTo>
                <a:lnTo>
                  <a:pt x="918833" y="21529"/>
                </a:lnTo>
                <a:lnTo>
                  <a:pt x="860971" y="9695"/>
                </a:lnTo>
                <a:lnTo>
                  <a:pt x="801566" y="2455"/>
                </a:lnTo>
                <a:lnTo>
                  <a:pt x="740808" y="0"/>
                </a:lnTo>
                <a:close/>
              </a:path>
            </a:pathLst>
          </a:custGeom>
          <a:solidFill>
            <a:srgbClr val="002F4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3076" y="1513631"/>
            <a:ext cx="1147156" cy="1151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7930" y="1688198"/>
            <a:ext cx="349134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6814" y="1537464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5" y="0"/>
                </a:moveTo>
                <a:lnTo>
                  <a:pt x="485600" y="1753"/>
                </a:lnTo>
                <a:lnTo>
                  <a:pt x="443181" y="6923"/>
                </a:lnTo>
                <a:lnTo>
                  <a:pt x="401864" y="15373"/>
                </a:lnTo>
                <a:lnTo>
                  <a:pt x="361785" y="26968"/>
                </a:lnTo>
                <a:lnTo>
                  <a:pt x="323080" y="41570"/>
                </a:lnTo>
                <a:lnTo>
                  <a:pt x="285886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5"/>
                </a:lnTo>
                <a:lnTo>
                  <a:pt x="41570" y="323079"/>
                </a:lnTo>
                <a:lnTo>
                  <a:pt x="26968" y="361784"/>
                </a:lnTo>
                <a:lnTo>
                  <a:pt x="15373" y="401863"/>
                </a:lnTo>
                <a:lnTo>
                  <a:pt x="6923" y="443180"/>
                </a:lnTo>
                <a:lnTo>
                  <a:pt x="1753" y="485599"/>
                </a:lnTo>
                <a:lnTo>
                  <a:pt x="0" y="528984"/>
                </a:lnTo>
                <a:lnTo>
                  <a:pt x="1753" y="572369"/>
                </a:lnTo>
                <a:lnTo>
                  <a:pt x="6923" y="614788"/>
                </a:lnTo>
                <a:lnTo>
                  <a:pt x="15373" y="656105"/>
                </a:lnTo>
                <a:lnTo>
                  <a:pt x="26968" y="696184"/>
                </a:lnTo>
                <a:lnTo>
                  <a:pt x="41570" y="734889"/>
                </a:lnTo>
                <a:lnTo>
                  <a:pt x="59044" y="772083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6" y="998925"/>
                </a:lnTo>
                <a:lnTo>
                  <a:pt x="323080" y="1016399"/>
                </a:lnTo>
                <a:lnTo>
                  <a:pt x="361785" y="1031001"/>
                </a:lnTo>
                <a:lnTo>
                  <a:pt x="401864" y="1042595"/>
                </a:lnTo>
                <a:lnTo>
                  <a:pt x="443181" y="1051046"/>
                </a:lnTo>
                <a:lnTo>
                  <a:pt x="485600" y="1056216"/>
                </a:lnTo>
                <a:lnTo>
                  <a:pt x="528985" y="1057969"/>
                </a:lnTo>
                <a:lnTo>
                  <a:pt x="572370" y="1056216"/>
                </a:lnTo>
                <a:lnTo>
                  <a:pt x="614789" y="1051046"/>
                </a:lnTo>
                <a:lnTo>
                  <a:pt x="656106" y="1042595"/>
                </a:lnTo>
                <a:lnTo>
                  <a:pt x="696185" y="1031001"/>
                </a:lnTo>
                <a:lnTo>
                  <a:pt x="734889" y="1016399"/>
                </a:lnTo>
                <a:lnTo>
                  <a:pt x="772084" y="998925"/>
                </a:lnTo>
                <a:lnTo>
                  <a:pt x="807631" y="978715"/>
                </a:lnTo>
                <a:lnTo>
                  <a:pt x="841396" y="955906"/>
                </a:lnTo>
                <a:lnTo>
                  <a:pt x="873242" y="930633"/>
                </a:lnTo>
                <a:lnTo>
                  <a:pt x="903033" y="903033"/>
                </a:lnTo>
                <a:lnTo>
                  <a:pt x="930633" y="873242"/>
                </a:lnTo>
                <a:lnTo>
                  <a:pt x="955906" y="841396"/>
                </a:lnTo>
                <a:lnTo>
                  <a:pt x="978715" y="807631"/>
                </a:lnTo>
                <a:lnTo>
                  <a:pt x="998925" y="772083"/>
                </a:lnTo>
                <a:lnTo>
                  <a:pt x="1016399" y="734889"/>
                </a:lnTo>
                <a:lnTo>
                  <a:pt x="1031001" y="696184"/>
                </a:lnTo>
                <a:lnTo>
                  <a:pt x="1042595" y="656105"/>
                </a:lnTo>
                <a:lnTo>
                  <a:pt x="1051046" y="614788"/>
                </a:lnTo>
                <a:lnTo>
                  <a:pt x="1056216" y="572369"/>
                </a:lnTo>
                <a:lnTo>
                  <a:pt x="1057969" y="528984"/>
                </a:lnTo>
                <a:lnTo>
                  <a:pt x="1056216" y="485599"/>
                </a:lnTo>
                <a:lnTo>
                  <a:pt x="1051046" y="443180"/>
                </a:lnTo>
                <a:lnTo>
                  <a:pt x="1042595" y="401863"/>
                </a:lnTo>
                <a:lnTo>
                  <a:pt x="1031001" y="361784"/>
                </a:lnTo>
                <a:lnTo>
                  <a:pt x="1016399" y="323079"/>
                </a:lnTo>
                <a:lnTo>
                  <a:pt x="998925" y="285885"/>
                </a:lnTo>
                <a:lnTo>
                  <a:pt x="978715" y="250338"/>
                </a:lnTo>
                <a:lnTo>
                  <a:pt x="955906" y="216573"/>
                </a:lnTo>
                <a:lnTo>
                  <a:pt x="930633" y="184727"/>
                </a:lnTo>
                <a:lnTo>
                  <a:pt x="903033" y="154936"/>
                </a:lnTo>
                <a:lnTo>
                  <a:pt x="873242" y="127336"/>
                </a:lnTo>
                <a:lnTo>
                  <a:pt x="841396" y="102063"/>
                </a:lnTo>
                <a:lnTo>
                  <a:pt x="807631" y="79254"/>
                </a:lnTo>
                <a:lnTo>
                  <a:pt x="772084" y="59044"/>
                </a:lnTo>
                <a:lnTo>
                  <a:pt x="734889" y="41570"/>
                </a:lnTo>
                <a:lnTo>
                  <a:pt x="696185" y="26968"/>
                </a:lnTo>
                <a:lnTo>
                  <a:pt x="656106" y="15373"/>
                </a:lnTo>
                <a:lnTo>
                  <a:pt x="614789" y="6923"/>
                </a:lnTo>
                <a:lnTo>
                  <a:pt x="572370" y="1753"/>
                </a:lnTo>
                <a:lnTo>
                  <a:pt x="528985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9066" y="3235160"/>
            <a:ext cx="1151312" cy="1147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58077" y="3409727"/>
            <a:ext cx="344978" cy="548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4711" y="3257275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5" y="0"/>
                </a:moveTo>
                <a:lnTo>
                  <a:pt x="485600" y="1753"/>
                </a:lnTo>
                <a:lnTo>
                  <a:pt x="443181" y="6923"/>
                </a:lnTo>
                <a:lnTo>
                  <a:pt x="401864" y="15373"/>
                </a:lnTo>
                <a:lnTo>
                  <a:pt x="361785" y="26968"/>
                </a:lnTo>
                <a:lnTo>
                  <a:pt x="323080" y="41570"/>
                </a:lnTo>
                <a:lnTo>
                  <a:pt x="285886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6"/>
                </a:lnTo>
                <a:lnTo>
                  <a:pt x="41570" y="323080"/>
                </a:lnTo>
                <a:lnTo>
                  <a:pt x="26968" y="361785"/>
                </a:lnTo>
                <a:lnTo>
                  <a:pt x="15373" y="401864"/>
                </a:lnTo>
                <a:lnTo>
                  <a:pt x="6923" y="443181"/>
                </a:lnTo>
                <a:lnTo>
                  <a:pt x="1753" y="485600"/>
                </a:lnTo>
                <a:lnTo>
                  <a:pt x="0" y="528985"/>
                </a:lnTo>
                <a:lnTo>
                  <a:pt x="1753" y="572370"/>
                </a:lnTo>
                <a:lnTo>
                  <a:pt x="6923" y="614789"/>
                </a:lnTo>
                <a:lnTo>
                  <a:pt x="15373" y="656106"/>
                </a:lnTo>
                <a:lnTo>
                  <a:pt x="26968" y="696185"/>
                </a:lnTo>
                <a:lnTo>
                  <a:pt x="41570" y="734889"/>
                </a:lnTo>
                <a:lnTo>
                  <a:pt x="59044" y="772084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6" y="998925"/>
                </a:lnTo>
                <a:lnTo>
                  <a:pt x="323080" y="1016399"/>
                </a:lnTo>
                <a:lnTo>
                  <a:pt x="361785" y="1031001"/>
                </a:lnTo>
                <a:lnTo>
                  <a:pt x="401864" y="1042595"/>
                </a:lnTo>
                <a:lnTo>
                  <a:pt x="443181" y="1051046"/>
                </a:lnTo>
                <a:lnTo>
                  <a:pt x="485600" y="1056216"/>
                </a:lnTo>
                <a:lnTo>
                  <a:pt x="528985" y="1057969"/>
                </a:lnTo>
                <a:lnTo>
                  <a:pt x="572370" y="1056216"/>
                </a:lnTo>
                <a:lnTo>
                  <a:pt x="614789" y="1051046"/>
                </a:lnTo>
                <a:lnTo>
                  <a:pt x="656106" y="1042595"/>
                </a:lnTo>
                <a:lnTo>
                  <a:pt x="696185" y="1031001"/>
                </a:lnTo>
                <a:lnTo>
                  <a:pt x="734890" y="1016399"/>
                </a:lnTo>
                <a:lnTo>
                  <a:pt x="772084" y="998925"/>
                </a:lnTo>
                <a:lnTo>
                  <a:pt x="807632" y="978715"/>
                </a:lnTo>
                <a:lnTo>
                  <a:pt x="841397" y="955906"/>
                </a:lnTo>
                <a:lnTo>
                  <a:pt x="873243" y="930633"/>
                </a:lnTo>
                <a:lnTo>
                  <a:pt x="903034" y="903033"/>
                </a:lnTo>
                <a:lnTo>
                  <a:pt x="930634" y="873242"/>
                </a:lnTo>
                <a:lnTo>
                  <a:pt x="955906" y="841396"/>
                </a:lnTo>
                <a:lnTo>
                  <a:pt x="978715" y="807631"/>
                </a:lnTo>
                <a:lnTo>
                  <a:pt x="998925" y="772084"/>
                </a:lnTo>
                <a:lnTo>
                  <a:pt x="1016399" y="734889"/>
                </a:lnTo>
                <a:lnTo>
                  <a:pt x="1031001" y="696185"/>
                </a:lnTo>
                <a:lnTo>
                  <a:pt x="1042596" y="656106"/>
                </a:lnTo>
                <a:lnTo>
                  <a:pt x="1051046" y="614789"/>
                </a:lnTo>
                <a:lnTo>
                  <a:pt x="1056216" y="572370"/>
                </a:lnTo>
                <a:lnTo>
                  <a:pt x="1057969" y="528985"/>
                </a:lnTo>
                <a:lnTo>
                  <a:pt x="1056216" y="485600"/>
                </a:lnTo>
                <a:lnTo>
                  <a:pt x="1051046" y="443181"/>
                </a:lnTo>
                <a:lnTo>
                  <a:pt x="1042596" y="401864"/>
                </a:lnTo>
                <a:lnTo>
                  <a:pt x="1031001" y="361785"/>
                </a:lnTo>
                <a:lnTo>
                  <a:pt x="1016399" y="323080"/>
                </a:lnTo>
                <a:lnTo>
                  <a:pt x="998925" y="285886"/>
                </a:lnTo>
                <a:lnTo>
                  <a:pt x="978715" y="250338"/>
                </a:lnTo>
                <a:lnTo>
                  <a:pt x="955906" y="216573"/>
                </a:lnTo>
                <a:lnTo>
                  <a:pt x="930634" y="184727"/>
                </a:lnTo>
                <a:lnTo>
                  <a:pt x="903034" y="154936"/>
                </a:lnTo>
                <a:lnTo>
                  <a:pt x="873243" y="127336"/>
                </a:lnTo>
                <a:lnTo>
                  <a:pt x="841397" y="102063"/>
                </a:lnTo>
                <a:lnTo>
                  <a:pt x="807632" y="79254"/>
                </a:lnTo>
                <a:lnTo>
                  <a:pt x="772084" y="59044"/>
                </a:lnTo>
                <a:lnTo>
                  <a:pt x="734890" y="41570"/>
                </a:lnTo>
                <a:lnTo>
                  <a:pt x="696185" y="26968"/>
                </a:lnTo>
                <a:lnTo>
                  <a:pt x="656106" y="15373"/>
                </a:lnTo>
                <a:lnTo>
                  <a:pt x="614789" y="6923"/>
                </a:lnTo>
                <a:lnTo>
                  <a:pt x="572370" y="1753"/>
                </a:lnTo>
                <a:lnTo>
                  <a:pt x="528985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7640" y="735676"/>
            <a:ext cx="1147156" cy="11513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4057" y="910243"/>
            <a:ext cx="270163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1935" y="759042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5" y="0"/>
                </a:moveTo>
                <a:lnTo>
                  <a:pt x="485600" y="1753"/>
                </a:lnTo>
                <a:lnTo>
                  <a:pt x="443181" y="6923"/>
                </a:lnTo>
                <a:lnTo>
                  <a:pt x="401864" y="15373"/>
                </a:lnTo>
                <a:lnTo>
                  <a:pt x="361785" y="26968"/>
                </a:lnTo>
                <a:lnTo>
                  <a:pt x="323080" y="41570"/>
                </a:lnTo>
                <a:lnTo>
                  <a:pt x="285886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5"/>
                </a:lnTo>
                <a:lnTo>
                  <a:pt x="41570" y="323079"/>
                </a:lnTo>
                <a:lnTo>
                  <a:pt x="26968" y="361784"/>
                </a:lnTo>
                <a:lnTo>
                  <a:pt x="15373" y="401863"/>
                </a:lnTo>
                <a:lnTo>
                  <a:pt x="6923" y="443180"/>
                </a:lnTo>
                <a:lnTo>
                  <a:pt x="1753" y="485599"/>
                </a:lnTo>
                <a:lnTo>
                  <a:pt x="0" y="528984"/>
                </a:lnTo>
                <a:lnTo>
                  <a:pt x="1753" y="572369"/>
                </a:lnTo>
                <a:lnTo>
                  <a:pt x="6923" y="614788"/>
                </a:lnTo>
                <a:lnTo>
                  <a:pt x="15373" y="656105"/>
                </a:lnTo>
                <a:lnTo>
                  <a:pt x="26968" y="696184"/>
                </a:lnTo>
                <a:lnTo>
                  <a:pt x="41570" y="734889"/>
                </a:lnTo>
                <a:lnTo>
                  <a:pt x="59044" y="772083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6" y="998925"/>
                </a:lnTo>
                <a:lnTo>
                  <a:pt x="323080" y="1016399"/>
                </a:lnTo>
                <a:lnTo>
                  <a:pt x="361785" y="1031001"/>
                </a:lnTo>
                <a:lnTo>
                  <a:pt x="401864" y="1042595"/>
                </a:lnTo>
                <a:lnTo>
                  <a:pt x="443181" y="1051046"/>
                </a:lnTo>
                <a:lnTo>
                  <a:pt x="485600" y="1056216"/>
                </a:lnTo>
                <a:lnTo>
                  <a:pt x="528985" y="1057969"/>
                </a:lnTo>
                <a:lnTo>
                  <a:pt x="572370" y="1056216"/>
                </a:lnTo>
                <a:lnTo>
                  <a:pt x="614789" y="1051046"/>
                </a:lnTo>
                <a:lnTo>
                  <a:pt x="656106" y="1042595"/>
                </a:lnTo>
                <a:lnTo>
                  <a:pt x="696185" y="1031001"/>
                </a:lnTo>
                <a:lnTo>
                  <a:pt x="734890" y="1016399"/>
                </a:lnTo>
                <a:lnTo>
                  <a:pt x="772084" y="998925"/>
                </a:lnTo>
                <a:lnTo>
                  <a:pt x="807631" y="978715"/>
                </a:lnTo>
                <a:lnTo>
                  <a:pt x="841396" y="955906"/>
                </a:lnTo>
                <a:lnTo>
                  <a:pt x="873243" y="930633"/>
                </a:lnTo>
                <a:lnTo>
                  <a:pt x="903034" y="903033"/>
                </a:lnTo>
                <a:lnTo>
                  <a:pt x="930634" y="873242"/>
                </a:lnTo>
                <a:lnTo>
                  <a:pt x="955907" y="841396"/>
                </a:lnTo>
                <a:lnTo>
                  <a:pt x="978716" y="807631"/>
                </a:lnTo>
                <a:lnTo>
                  <a:pt x="998926" y="772083"/>
                </a:lnTo>
                <a:lnTo>
                  <a:pt x="1016400" y="734889"/>
                </a:lnTo>
                <a:lnTo>
                  <a:pt x="1031002" y="696184"/>
                </a:lnTo>
                <a:lnTo>
                  <a:pt x="1042597" y="656105"/>
                </a:lnTo>
                <a:lnTo>
                  <a:pt x="1051047" y="614788"/>
                </a:lnTo>
                <a:lnTo>
                  <a:pt x="1056217" y="572369"/>
                </a:lnTo>
                <a:lnTo>
                  <a:pt x="1057970" y="528984"/>
                </a:lnTo>
                <a:lnTo>
                  <a:pt x="1056217" y="485599"/>
                </a:lnTo>
                <a:lnTo>
                  <a:pt x="1051047" y="443180"/>
                </a:lnTo>
                <a:lnTo>
                  <a:pt x="1042597" y="401863"/>
                </a:lnTo>
                <a:lnTo>
                  <a:pt x="1031002" y="361784"/>
                </a:lnTo>
                <a:lnTo>
                  <a:pt x="1016400" y="323079"/>
                </a:lnTo>
                <a:lnTo>
                  <a:pt x="998926" y="285885"/>
                </a:lnTo>
                <a:lnTo>
                  <a:pt x="978716" y="250338"/>
                </a:lnTo>
                <a:lnTo>
                  <a:pt x="955907" y="216573"/>
                </a:lnTo>
                <a:lnTo>
                  <a:pt x="930634" y="184727"/>
                </a:lnTo>
                <a:lnTo>
                  <a:pt x="903034" y="154936"/>
                </a:lnTo>
                <a:lnTo>
                  <a:pt x="873243" y="127336"/>
                </a:lnTo>
                <a:lnTo>
                  <a:pt x="841396" y="102063"/>
                </a:lnTo>
                <a:lnTo>
                  <a:pt x="807631" y="79254"/>
                </a:lnTo>
                <a:lnTo>
                  <a:pt x="772084" y="59044"/>
                </a:lnTo>
                <a:lnTo>
                  <a:pt x="734890" y="41570"/>
                </a:lnTo>
                <a:lnTo>
                  <a:pt x="696185" y="26968"/>
                </a:lnTo>
                <a:lnTo>
                  <a:pt x="656106" y="15373"/>
                </a:lnTo>
                <a:lnTo>
                  <a:pt x="614789" y="6923"/>
                </a:lnTo>
                <a:lnTo>
                  <a:pt x="572370" y="1753"/>
                </a:lnTo>
                <a:lnTo>
                  <a:pt x="528985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84334" y="1509795"/>
            <a:ext cx="1151312" cy="1151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83345" y="1684362"/>
            <a:ext cx="349134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31970" y="1532707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4" y="0"/>
                </a:moveTo>
                <a:lnTo>
                  <a:pt x="485599" y="1753"/>
                </a:lnTo>
                <a:lnTo>
                  <a:pt x="443180" y="6923"/>
                </a:lnTo>
                <a:lnTo>
                  <a:pt x="401863" y="15373"/>
                </a:lnTo>
                <a:lnTo>
                  <a:pt x="361784" y="26968"/>
                </a:lnTo>
                <a:lnTo>
                  <a:pt x="323079" y="41570"/>
                </a:lnTo>
                <a:lnTo>
                  <a:pt x="285885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5"/>
                </a:lnTo>
                <a:lnTo>
                  <a:pt x="41570" y="323080"/>
                </a:lnTo>
                <a:lnTo>
                  <a:pt x="26968" y="361784"/>
                </a:lnTo>
                <a:lnTo>
                  <a:pt x="15373" y="401863"/>
                </a:lnTo>
                <a:lnTo>
                  <a:pt x="6923" y="443180"/>
                </a:lnTo>
                <a:lnTo>
                  <a:pt x="1753" y="485599"/>
                </a:lnTo>
                <a:lnTo>
                  <a:pt x="0" y="528984"/>
                </a:lnTo>
                <a:lnTo>
                  <a:pt x="1753" y="572369"/>
                </a:lnTo>
                <a:lnTo>
                  <a:pt x="6923" y="614789"/>
                </a:lnTo>
                <a:lnTo>
                  <a:pt x="15373" y="656106"/>
                </a:lnTo>
                <a:lnTo>
                  <a:pt x="26968" y="696185"/>
                </a:lnTo>
                <a:lnTo>
                  <a:pt x="41570" y="734889"/>
                </a:lnTo>
                <a:lnTo>
                  <a:pt x="59044" y="772083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5" y="998925"/>
                </a:lnTo>
                <a:lnTo>
                  <a:pt x="323079" y="1016399"/>
                </a:lnTo>
                <a:lnTo>
                  <a:pt x="361784" y="1031001"/>
                </a:lnTo>
                <a:lnTo>
                  <a:pt x="401863" y="1042596"/>
                </a:lnTo>
                <a:lnTo>
                  <a:pt x="443180" y="1051046"/>
                </a:lnTo>
                <a:lnTo>
                  <a:pt x="485599" y="1056216"/>
                </a:lnTo>
                <a:lnTo>
                  <a:pt x="528984" y="1057969"/>
                </a:lnTo>
                <a:lnTo>
                  <a:pt x="572369" y="1056216"/>
                </a:lnTo>
                <a:lnTo>
                  <a:pt x="614788" y="1051046"/>
                </a:lnTo>
                <a:lnTo>
                  <a:pt x="656105" y="1042596"/>
                </a:lnTo>
                <a:lnTo>
                  <a:pt x="696184" y="1031001"/>
                </a:lnTo>
                <a:lnTo>
                  <a:pt x="734889" y="1016399"/>
                </a:lnTo>
                <a:lnTo>
                  <a:pt x="772083" y="998925"/>
                </a:lnTo>
                <a:lnTo>
                  <a:pt x="807631" y="978715"/>
                </a:lnTo>
                <a:lnTo>
                  <a:pt x="841396" y="955906"/>
                </a:lnTo>
                <a:lnTo>
                  <a:pt x="873242" y="930633"/>
                </a:lnTo>
                <a:lnTo>
                  <a:pt x="903033" y="903033"/>
                </a:lnTo>
                <a:lnTo>
                  <a:pt x="930633" y="873242"/>
                </a:lnTo>
                <a:lnTo>
                  <a:pt x="955906" y="841396"/>
                </a:lnTo>
                <a:lnTo>
                  <a:pt x="978715" y="807631"/>
                </a:lnTo>
                <a:lnTo>
                  <a:pt x="998925" y="772083"/>
                </a:lnTo>
                <a:lnTo>
                  <a:pt x="1016399" y="734889"/>
                </a:lnTo>
                <a:lnTo>
                  <a:pt x="1031001" y="696185"/>
                </a:lnTo>
                <a:lnTo>
                  <a:pt x="1042595" y="656106"/>
                </a:lnTo>
                <a:lnTo>
                  <a:pt x="1051046" y="614789"/>
                </a:lnTo>
                <a:lnTo>
                  <a:pt x="1056216" y="572369"/>
                </a:lnTo>
                <a:lnTo>
                  <a:pt x="1057969" y="528984"/>
                </a:lnTo>
                <a:lnTo>
                  <a:pt x="1056216" y="485599"/>
                </a:lnTo>
                <a:lnTo>
                  <a:pt x="1051046" y="443180"/>
                </a:lnTo>
                <a:lnTo>
                  <a:pt x="1042595" y="401863"/>
                </a:lnTo>
                <a:lnTo>
                  <a:pt x="1031001" y="361784"/>
                </a:lnTo>
                <a:lnTo>
                  <a:pt x="1016399" y="323080"/>
                </a:lnTo>
                <a:lnTo>
                  <a:pt x="998925" y="285885"/>
                </a:lnTo>
                <a:lnTo>
                  <a:pt x="978715" y="250338"/>
                </a:lnTo>
                <a:lnTo>
                  <a:pt x="955906" y="216573"/>
                </a:lnTo>
                <a:lnTo>
                  <a:pt x="930633" y="184727"/>
                </a:lnTo>
                <a:lnTo>
                  <a:pt x="903033" y="154936"/>
                </a:lnTo>
                <a:lnTo>
                  <a:pt x="873242" y="127336"/>
                </a:lnTo>
                <a:lnTo>
                  <a:pt x="841396" y="102063"/>
                </a:lnTo>
                <a:lnTo>
                  <a:pt x="807631" y="79254"/>
                </a:lnTo>
                <a:lnTo>
                  <a:pt x="772083" y="59044"/>
                </a:lnTo>
                <a:lnTo>
                  <a:pt x="734889" y="41570"/>
                </a:lnTo>
                <a:lnTo>
                  <a:pt x="696184" y="26968"/>
                </a:lnTo>
                <a:lnTo>
                  <a:pt x="656105" y="15373"/>
                </a:lnTo>
                <a:lnTo>
                  <a:pt x="614788" y="6923"/>
                </a:lnTo>
                <a:lnTo>
                  <a:pt x="572369" y="1753"/>
                </a:lnTo>
                <a:lnTo>
                  <a:pt x="528984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1218" y="4048194"/>
            <a:ext cx="1147156" cy="1151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7761" y="4222762"/>
            <a:ext cx="369916" cy="5486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35670" y="4071819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4" y="0"/>
                </a:moveTo>
                <a:lnTo>
                  <a:pt x="485599" y="1753"/>
                </a:lnTo>
                <a:lnTo>
                  <a:pt x="443180" y="6923"/>
                </a:lnTo>
                <a:lnTo>
                  <a:pt x="401863" y="15373"/>
                </a:lnTo>
                <a:lnTo>
                  <a:pt x="361784" y="26968"/>
                </a:lnTo>
                <a:lnTo>
                  <a:pt x="323079" y="41570"/>
                </a:lnTo>
                <a:lnTo>
                  <a:pt x="285885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5"/>
                </a:lnTo>
                <a:lnTo>
                  <a:pt x="41570" y="323080"/>
                </a:lnTo>
                <a:lnTo>
                  <a:pt x="26968" y="361784"/>
                </a:lnTo>
                <a:lnTo>
                  <a:pt x="15373" y="401863"/>
                </a:lnTo>
                <a:lnTo>
                  <a:pt x="6923" y="443180"/>
                </a:lnTo>
                <a:lnTo>
                  <a:pt x="1753" y="485600"/>
                </a:lnTo>
                <a:lnTo>
                  <a:pt x="0" y="528985"/>
                </a:lnTo>
                <a:lnTo>
                  <a:pt x="1753" y="572370"/>
                </a:lnTo>
                <a:lnTo>
                  <a:pt x="6923" y="614789"/>
                </a:lnTo>
                <a:lnTo>
                  <a:pt x="15373" y="656106"/>
                </a:lnTo>
                <a:lnTo>
                  <a:pt x="26968" y="696185"/>
                </a:lnTo>
                <a:lnTo>
                  <a:pt x="41570" y="734889"/>
                </a:lnTo>
                <a:lnTo>
                  <a:pt x="59044" y="772084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5" y="998925"/>
                </a:lnTo>
                <a:lnTo>
                  <a:pt x="323079" y="1016399"/>
                </a:lnTo>
                <a:lnTo>
                  <a:pt x="361784" y="1031002"/>
                </a:lnTo>
                <a:lnTo>
                  <a:pt x="401863" y="1042596"/>
                </a:lnTo>
                <a:lnTo>
                  <a:pt x="443180" y="1051046"/>
                </a:lnTo>
                <a:lnTo>
                  <a:pt x="485599" y="1056216"/>
                </a:lnTo>
                <a:lnTo>
                  <a:pt x="528984" y="1057970"/>
                </a:lnTo>
                <a:lnTo>
                  <a:pt x="572369" y="1056216"/>
                </a:lnTo>
                <a:lnTo>
                  <a:pt x="614788" y="1051046"/>
                </a:lnTo>
                <a:lnTo>
                  <a:pt x="656105" y="1042596"/>
                </a:lnTo>
                <a:lnTo>
                  <a:pt x="696184" y="1031002"/>
                </a:lnTo>
                <a:lnTo>
                  <a:pt x="734889" y="1016399"/>
                </a:lnTo>
                <a:lnTo>
                  <a:pt x="772083" y="998925"/>
                </a:lnTo>
                <a:lnTo>
                  <a:pt x="807631" y="978715"/>
                </a:lnTo>
                <a:lnTo>
                  <a:pt x="841396" y="955906"/>
                </a:lnTo>
                <a:lnTo>
                  <a:pt x="873242" y="930633"/>
                </a:lnTo>
                <a:lnTo>
                  <a:pt x="903033" y="903033"/>
                </a:lnTo>
                <a:lnTo>
                  <a:pt x="930633" y="873242"/>
                </a:lnTo>
                <a:lnTo>
                  <a:pt x="955906" y="841396"/>
                </a:lnTo>
                <a:lnTo>
                  <a:pt x="978715" y="807631"/>
                </a:lnTo>
                <a:lnTo>
                  <a:pt x="998925" y="772084"/>
                </a:lnTo>
                <a:lnTo>
                  <a:pt x="1016399" y="734889"/>
                </a:lnTo>
                <a:lnTo>
                  <a:pt x="1031001" y="696185"/>
                </a:lnTo>
                <a:lnTo>
                  <a:pt x="1042595" y="656106"/>
                </a:lnTo>
                <a:lnTo>
                  <a:pt x="1051046" y="614789"/>
                </a:lnTo>
                <a:lnTo>
                  <a:pt x="1056216" y="572370"/>
                </a:lnTo>
                <a:lnTo>
                  <a:pt x="1057969" y="528985"/>
                </a:lnTo>
                <a:lnTo>
                  <a:pt x="1056216" y="485600"/>
                </a:lnTo>
                <a:lnTo>
                  <a:pt x="1051046" y="443180"/>
                </a:lnTo>
                <a:lnTo>
                  <a:pt x="1042595" y="401863"/>
                </a:lnTo>
                <a:lnTo>
                  <a:pt x="1031001" y="361784"/>
                </a:lnTo>
                <a:lnTo>
                  <a:pt x="1016399" y="323080"/>
                </a:lnTo>
                <a:lnTo>
                  <a:pt x="998925" y="285885"/>
                </a:lnTo>
                <a:lnTo>
                  <a:pt x="978715" y="250338"/>
                </a:lnTo>
                <a:lnTo>
                  <a:pt x="955906" y="216573"/>
                </a:lnTo>
                <a:lnTo>
                  <a:pt x="930633" y="184727"/>
                </a:lnTo>
                <a:lnTo>
                  <a:pt x="903033" y="154936"/>
                </a:lnTo>
                <a:lnTo>
                  <a:pt x="873242" y="127336"/>
                </a:lnTo>
                <a:lnTo>
                  <a:pt x="841396" y="102063"/>
                </a:lnTo>
                <a:lnTo>
                  <a:pt x="807631" y="79254"/>
                </a:lnTo>
                <a:lnTo>
                  <a:pt x="772083" y="59044"/>
                </a:lnTo>
                <a:lnTo>
                  <a:pt x="734889" y="41570"/>
                </a:lnTo>
                <a:lnTo>
                  <a:pt x="696184" y="26968"/>
                </a:lnTo>
                <a:lnTo>
                  <a:pt x="656105" y="15373"/>
                </a:lnTo>
                <a:lnTo>
                  <a:pt x="614788" y="6923"/>
                </a:lnTo>
                <a:lnTo>
                  <a:pt x="572369" y="1753"/>
                </a:lnTo>
                <a:lnTo>
                  <a:pt x="528984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52400" y="1428750"/>
            <a:ext cx="2387618" cy="2914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6350" indent="-228600">
              <a:lnSpc>
                <a:spcPct val="101499"/>
              </a:lnSpc>
              <a:buClr>
                <a:srgbClr val="5590D8"/>
              </a:buClr>
              <a:buFont typeface="+mj-lt"/>
              <a:buAutoNum type="arabicPeriod"/>
              <a:tabLst>
                <a:tab pos="225425" algn="l"/>
              </a:tabLst>
            </a:pPr>
            <a:r>
              <a:rPr sz="1100" b="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C</a:t>
            </a:r>
            <a:r>
              <a:rPr sz="1100" b="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ONSEJO DE </a:t>
            </a:r>
            <a:r>
              <a:rPr sz="1100" b="0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PERIODI</a:t>
            </a:r>
            <a:r>
              <a:rPr sz="1100" b="0" spc="-15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S</a:t>
            </a:r>
            <a:r>
              <a:rPr sz="1100" b="0" spc="-85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T</a:t>
            </a:r>
            <a:r>
              <a:rPr sz="1100" b="0" spc="-15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A</a:t>
            </a:r>
            <a:r>
              <a:rPr sz="1100" b="0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S</a:t>
            </a:r>
            <a:r>
              <a:rPr lang="es-MX" sz="1100" b="0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:</a:t>
            </a:r>
          </a:p>
          <a:p>
            <a:pPr marL="265113" marR="6350">
              <a:lnSpc>
                <a:spcPct val="101499"/>
              </a:lnSpc>
              <a:buClr>
                <a:srgbClr val="5590D8"/>
              </a:buClr>
              <a:tabLst>
                <a:tab pos="225425" algn="l"/>
              </a:tabLst>
            </a:pPr>
            <a:r>
              <a:rPr sz="1000" b="0" spc="-10" dirty="0" err="1" smtClean="0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sz="1000" b="0" dirty="0" err="1" smtClean="0">
                <a:solidFill>
                  <a:srgbClr val="003350"/>
                </a:solidFill>
                <a:latin typeface="Gotham Book"/>
                <a:cs typeface="Gotham Book"/>
              </a:rPr>
              <a:t>elacionamien</a:t>
            </a:r>
            <a:r>
              <a:rPr sz="1000" b="0" spc="-15" dirty="0" err="1" smtClean="0">
                <a:solidFill>
                  <a:srgbClr val="003350"/>
                </a:solidFill>
                <a:latin typeface="Gotham Book"/>
                <a:cs typeface="Gotham Book"/>
              </a:rPr>
              <a:t>t</a:t>
            </a:r>
            <a:r>
              <a:rPr sz="1000" b="0" dirty="0" err="1" smtClean="0">
                <a:solidFill>
                  <a:srgbClr val="003350"/>
                </a:solidFill>
                <a:latin typeface="Gotham Book"/>
                <a:cs typeface="Gotham Book"/>
              </a:rPr>
              <a:t>o</a:t>
            </a:r>
            <a:r>
              <a:rPr sz="1000" b="0" dirty="0" smtClean="0">
                <a:solidFill>
                  <a:srgbClr val="003350"/>
                </a:solidFill>
                <a:latin typeface="Gotham Book"/>
                <a:cs typeface="Gotham Book"/>
              </a:rPr>
              <a:t> </a:t>
            </a:r>
            <a:r>
              <a:rPr sz="1000" b="0" spc="-15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on los principales periodi</a:t>
            </a:r>
            <a:r>
              <a:rPr sz="1000" b="0" spc="-10" dirty="0">
                <a:solidFill>
                  <a:srgbClr val="003350"/>
                </a:solidFill>
                <a:latin typeface="Gotham Book"/>
                <a:cs typeface="Gotham Book"/>
              </a:rPr>
              <a:t>s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tas y </a:t>
            </a:r>
            <a:r>
              <a:rPr sz="1000" b="0" spc="-15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olumni</a:t>
            </a:r>
            <a:r>
              <a:rPr sz="1000" b="0" spc="-10" dirty="0">
                <a:solidFill>
                  <a:srgbClr val="003350"/>
                </a:solidFill>
                <a:latin typeface="Gotham Book"/>
                <a:cs typeface="Gotham Book"/>
              </a:rPr>
              <a:t>s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tas en M</a:t>
            </a:r>
            <a:r>
              <a:rPr sz="1000" b="0" spc="-30" dirty="0">
                <a:solidFill>
                  <a:srgbClr val="003350"/>
                </a:solidFill>
                <a:latin typeface="Gotham Book"/>
                <a:cs typeface="Gotham Book"/>
              </a:rPr>
              <a:t>é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xi</a:t>
            </a:r>
            <a:r>
              <a:rPr sz="1000" b="0" spc="-15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o a t</a:t>
            </a:r>
            <a:r>
              <a:rPr sz="1000" b="0" spc="-25" dirty="0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sz="1000" b="0" spc="-20" dirty="0">
                <a:solidFill>
                  <a:srgbClr val="003350"/>
                </a:solidFill>
                <a:latin typeface="Gotham Book"/>
                <a:cs typeface="Gotham Book"/>
              </a:rPr>
              <a:t>a</a:t>
            </a:r>
            <a:r>
              <a:rPr sz="1000" b="0" spc="-30" dirty="0">
                <a:solidFill>
                  <a:srgbClr val="003350"/>
                </a:solidFill>
                <a:latin typeface="Gotham Book"/>
                <a:cs typeface="Gotham Book"/>
              </a:rPr>
              <a:t>v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és de un des</a:t>
            </a:r>
            <a:r>
              <a:rPr sz="1000" b="0" spc="-20" dirty="0">
                <a:solidFill>
                  <a:srgbClr val="003350"/>
                </a:solidFill>
                <a:latin typeface="Gotham Book"/>
                <a:cs typeface="Gotham Book"/>
              </a:rPr>
              <a:t>a</a:t>
            </a:r>
            <a:r>
              <a:rPr sz="1000" b="0" dirty="0">
                <a:solidFill>
                  <a:srgbClr val="003350"/>
                </a:solidFill>
                <a:latin typeface="Gotham Book"/>
                <a:cs typeface="Gotham Book"/>
              </a:rPr>
              <a:t>yuno </a:t>
            </a:r>
            <a:r>
              <a:rPr sz="1000" b="0" dirty="0" err="1">
                <a:solidFill>
                  <a:srgbClr val="003350"/>
                </a:solidFill>
                <a:latin typeface="Gotham Book"/>
                <a:cs typeface="Gotham Book"/>
              </a:rPr>
              <a:t>bime</a:t>
            </a:r>
            <a:r>
              <a:rPr sz="1000" b="0" spc="-10" dirty="0" err="1">
                <a:solidFill>
                  <a:srgbClr val="003350"/>
                </a:solidFill>
                <a:latin typeface="Gotham Book"/>
                <a:cs typeface="Gotham Book"/>
              </a:rPr>
              <a:t>s</a:t>
            </a:r>
            <a:r>
              <a:rPr sz="1000" b="0" dirty="0" err="1">
                <a:solidFill>
                  <a:srgbClr val="003350"/>
                </a:solidFill>
                <a:latin typeface="Gotham Book"/>
                <a:cs typeface="Gotham Book"/>
              </a:rPr>
              <a:t>t</a:t>
            </a:r>
            <a:r>
              <a:rPr sz="1000" b="0" spc="-25" dirty="0" err="1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sz="1000" b="0" dirty="0" err="1">
                <a:solidFill>
                  <a:srgbClr val="003350"/>
                </a:solidFill>
                <a:latin typeface="Gotham Book"/>
                <a:cs typeface="Gotham Book"/>
              </a:rPr>
              <a:t>al</a:t>
            </a:r>
            <a:r>
              <a:rPr sz="1000" b="0" dirty="0" smtClean="0">
                <a:solidFill>
                  <a:srgbClr val="003350"/>
                </a:solidFill>
                <a:latin typeface="Gotham Book"/>
                <a:cs typeface="Gotham Book"/>
              </a:rPr>
              <a:t>.</a:t>
            </a:r>
            <a:endParaRPr lang="es-MX" sz="1000" b="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12700" marR="6350">
              <a:lnSpc>
                <a:spcPct val="101499"/>
              </a:lnSpc>
              <a:buClr>
                <a:srgbClr val="5590D8"/>
              </a:buClr>
              <a:tabLst>
                <a:tab pos="225425" algn="l"/>
              </a:tabLst>
            </a:pPr>
            <a:endParaRPr lang="es-MX" sz="110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12700" marR="6350">
              <a:lnSpc>
                <a:spcPct val="101499"/>
              </a:lnSpc>
              <a:buClr>
                <a:srgbClr val="5590D8"/>
              </a:buClr>
              <a:tabLst>
                <a:tab pos="225425" algn="l"/>
              </a:tabLst>
            </a:pPr>
            <a:endParaRPr sz="1100" dirty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6350" indent="-228600">
              <a:lnSpc>
                <a:spcPct val="101499"/>
              </a:lnSpc>
              <a:buClr>
                <a:srgbClr val="5590D8"/>
              </a:buClr>
              <a:buFont typeface="+mj-lt"/>
              <a:buAutoNum type="arabicPeriod" startAt="2"/>
              <a:tabLst>
                <a:tab pos="225425" algn="l"/>
              </a:tabLst>
            </a:pPr>
            <a:r>
              <a:rPr sz="110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REUNIÓN DE RELACIONAMIENTO</a:t>
            </a:r>
            <a:r>
              <a:rPr lang="es-MX" sz="1100" spc="-20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:</a:t>
            </a:r>
          </a:p>
          <a:p>
            <a:pPr marL="265113" marR="6350">
              <a:lnSpc>
                <a:spcPct val="101499"/>
              </a:lnSpc>
              <a:buClr>
                <a:srgbClr val="5590D8"/>
              </a:buClr>
              <a:tabLst>
                <a:tab pos="225425" algn="l"/>
              </a:tabLst>
            </a:pPr>
            <a:r>
              <a:rPr sz="1000" spc="-10" dirty="0" err="1" smtClean="0">
                <a:solidFill>
                  <a:srgbClr val="003350"/>
                </a:solidFill>
                <a:latin typeface="Gotham Book"/>
                <a:cs typeface="Gotham Book"/>
              </a:rPr>
              <a:t>Relacionamiento</a:t>
            </a:r>
            <a:r>
              <a:rPr sz="1000" spc="-10" dirty="0" smtClean="0">
                <a:solidFill>
                  <a:srgbClr val="003350"/>
                </a:solidFill>
                <a:latin typeface="Gotham Book"/>
                <a:cs typeface="Gotham Book"/>
              </a:rPr>
              <a:t> con tier 1.</a:t>
            </a:r>
            <a:endParaRPr lang="es-MX" sz="1000" spc="-1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R="6350">
              <a:lnSpc>
                <a:spcPct val="101499"/>
              </a:lnSpc>
              <a:spcBef>
                <a:spcPts val="725"/>
              </a:spcBef>
              <a:buClr>
                <a:srgbClr val="5590D8"/>
              </a:buClr>
              <a:tabLst>
                <a:tab pos="225425" algn="l"/>
              </a:tabLst>
            </a:pPr>
            <a:endParaRPr lang="es-MX" sz="1000" spc="-1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R="6350">
              <a:lnSpc>
                <a:spcPct val="101499"/>
              </a:lnSpc>
              <a:spcBef>
                <a:spcPts val="725"/>
              </a:spcBef>
              <a:buClr>
                <a:srgbClr val="5590D8"/>
              </a:buClr>
              <a:tabLst>
                <a:tab pos="225425" algn="l"/>
              </a:tabLst>
            </a:pPr>
            <a:endParaRPr lang="es-MX" sz="1000" spc="-10" dirty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6350" indent="-228600">
              <a:lnSpc>
                <a:spcPct val="101499"/>
              </a:lnSpc>
              <a:buClr>
                <a:srgbClr val="5590D8"/>
              </a:buClr>
              <a:buFont typeface="+mj-lt"/>
              <a:buAutoNum type="arabicPeriod" startAt="3"/>
              <a:tabLst>
                <a:tab pos="225425" algn="l"/>
              </a:tabLst>
            </a:pPr>
            <a:r>
              <a:rPr lang="es-ES" sz="110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ONE ON ONE:</a:t>
            </a:r>
          </a:p>
          <a:p>
            <a:pPr marL="265113" marR="6350">
              <a:lnSpc>
                <a:spcPct val="101499"/>
              </a:lnSpc>
              <a:buClr>
                <a:srgbClr val="5590D8"/>
              </a:buClr>
              <a:tabLst>
                <a:tab pos="225425" algn="l"/>
              </a:tabLst>
            </a:pPr>
            <a:r>
              <a:rPr lang="es-ES" sz="1000" spc="-10" dirty="0" smtClean="0">
                <a:solidFill>
                  <a:srgbClr val="003350"/>
                </a:solidFill>
                <a:latin typeface="Gotham Book"/>
                <a:cs typeface="Gotham Book"/>
              </a:rPr>
              <a:t>Entrevistas </a:t>
            </a:r>
            <a:r>
              <a:rPr lang="es-ES" sz="1000" spc="-10" dirty="0">
                <a:solidFill>
                  <a:srgbClr val="003350"/>
                </a:solidFill>
                <a:latin typeface="Gotham Book"/>
                <a:cs typeface="Gotham Book"/>
              </a:rPr>
              <a:t>uno a uno con periodistas, </a:t>
            </a:r>
            <a:r>
              <a:rPr lang="es-ES" sz="1000" spc="-10" dirty="0" err="1">
                <a:solidFill>
                  <a:srgbClr val="003350"/>
                </a:solidFill>
                <a:latin typeface="Gotham Book"/>
                <a:cs typeface="Gotham Book"/>
              </a:rPr>
              <a:t>columistas</a:t>
            </a:r>
            <a:r>
              <a:rPr lang="es-ES" sz="1000" spc="-10" dirty="0">
                <a:solidFill>
                  <a:srgbClr val="003350"/>
                </a:solidFill>
                <a:latin typeface="Gotham Book"/>
                <a:cs typeface="Gotham Book"/>
              </a:rPr>
              <a:t> y líderes de opinión de los medios más reconocidos del país.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70" dirty="0" smtClean="0">
                <a:solidFill>
                  <a:srgbClr val="67CACA"/>
                </a:solidFill>
              </a:rPr>
              <a:t>4.1</a:t>
            </a:r>
            <a:r>
              <a:rPr spc="-70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OVERVIEW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463043" y="1672277"/>
            <a:ext cx="1104087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85"/>
              </a:lnSpc>
            </a:pPr>
            <a:r>
              <a:rPr sz="2500" b="1" spc="-85" dirty="0">
                <a:solidFill>
                  <a:schemeClr val="bg1"/>
                </a:solidFill>
                <a:latin typeface="Gotham Black"/>
                <a:cs typeface="Gotham Black"/>
              </a:rPr>
              <a:t>2</a:t>
            </a:r>
            <a:endParaRPr sz="2500" dirty="0">
              <a:solidFill>
                <a:schemeClr val="bg1"/>
              </a:solidFill>
              <a:latin typeface="Gotham Black"/>
              <a:cs typeface="Gotham Black"/>
            </a:endParaRPr>
          </a:p>
          <a:p>
            <a:pPr algn="ctr">
              <a:lnSpc>
                <a:spcPts val="815"/>
              </a:lnSpc>
            </a:pPr>
            <a:r>
              <a:rPr lang="es-MX" sz="800" b="0" dirty="0" smtClean="0">
                <a:solidFill>
                  <a:schemeClr val="bg1"/>
                </a:solidFill>
                <a:latin typeface="Gotham Book"/>
                <a:cs typeface="Gotham Book"/>
              </a:rPr>
              <a:t>REUNIÓN DE </a:t>
            </a:r>
            <a:r>
              <a:rPr lang="es-MX" sz="700" b="0" dirty="0" smtClean="0">
                <a:solidFill>
                  <a:schemeClr val="bg1"/>
                </a:solidFill>
                <a:latin typeface="Gotham Book"/>
                <a:cs typeface="Gotham Book"/>
              </a:rPr>
              <a:t>RELACIONAMIENTO</a:t>
            </a:r>
            <a:endParaRPr sz="7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80068" y="3457931"/>
            <a:ext cx="71374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b="1" spc="-50" dirty="0">
                <a:solidFill>
                  <a:srgbClr val="FFFFFF"/>
                </a:solidFill>
                <a:latin typeface="Gotham Black"/>
                <a:cs typeface="Gotham Black"/>
              </a:rPr>
              <a:t>3</a:t>
            </a:r>
            <a:endParaRPr sz="2500" dirty="0">
              <a:latin typeface="Gotham Black"/>
              <a:cs typeface="Gotham Black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lang="es-MX" sz="800" b="0" dirty="0" smtClean="0">
                <a:solidFill>
                  <a:srgbClr val="FFFFFF"/>
                </a:solidFill>
                <a:latin typeface="Gotham Book"/>
                <a:cs typeface="Gotham Book"/>
              </a:rPr>
              <a:t>ONE ON ONE</a:t>
            </a:r>
            <a:endParaRPr lang="es-MX" sz="800" dirty="0">
              <a:latin typeface="Gotham Book"/>
              <a:cs typeface="Gotham Boo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35670" y="959697"/>
            <a:ext cx="101796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algn="ctr">
              <a:lnSpc>
                <a:spcPts val="2960"/>
              </a:lnSpc>
            </a:pPr>
            <a:r>
              <a:rPr sz="2500" b="1" spc="-95" dirty="0">
                <a:solidFill>
                  <a:schemeClr val="bg1"/>
                </a:solidFill>
                <a:latin typeface="Gotham Black"/>
                <a:cs typeface="Gotham Black"/>
              </a:rPr>
              <a:t>1</a:t>
            </a:r>
            <a:endParaRPr sz="2500" dirty="0">
              <a:solidFill>
                <a:schemeClr val="bg1"/>
              </a:solidFill>
              <a:latin typeface="Gotham Black"/>
              <a:cs typeface="Gotham Black"/>
            </a:endParaRPr>
          </a:p>
          <a:p>
            <a:pPr algn="ctr">
              <a:lnSpc>
                <a:spcPts val="919"/>
              </a:lnSpc>
            </a:pPr>
            <a:r>
              <a:rPr lang="es-MX" sz="800" spc="-20" dirty="0">
                <a:solidFill>
                  <a:schemeClr val="bg1"/>
                </a:solidFill>
                <a:latin typeface="Gotham Book"/>
                <a:cs typeface="Gotham Book"/>
              </a:rPr>
              <a:t>C</a:t>
            </a:r>
            <a:r>
              <a:rPr lang="es-MX" sz="800" dirty="0">
                <a:solidFill>
                  <a:schemeClr val="bg1"/>
                </a:solidFill>
                <a:latin typeface="Gotham Book"/>
                <a:cs typeface="Gotham Book"/>
              </a:rPr>
              <a:t>ONSEJO DE </a:t>
            </a:r>
            <a:r>
              <a:rPr lang="es-MX" sz="800" dirty="0" smtClean="0">
                <a:solidFill>
                  <a:schemeClr val="bg1"/>
                </a:solidFill>
                <a:latin typeface="Gotham Book"/>
                <a:cs typeface="Gotham Book"/>
              </a:rPr>
              <a:t>PERIODI</a:t>
            </a:r>
            <a:r>
              <a:rPr lang="es-MX" sz="800" spc="-15" dirty="0" smtClean="0">
                <a:solidFill>
                  <a:schemeClr val="bg1"/>
                </a:solidFill>
                <a:latin typeface="Gotham Book"/>
                <a:cs typeface="Gotham Book"/>
              </a:rPr>
              <a:t>S</a:t>
            </a:r>
            <a:r>
              <a:rPr lang="es-MX" sz="800" spc="-75" dirty="0" smtClean="0">
                <a:solidFill>
                  <a:schemeClr val="bg1"/>
                </a:solidFill>
                <a:latin typeface="Gotham Book"/>
                <a:cs typeface="Gotham Book"/>
              </a:rPr>
              <a:t>T</a:t>
            </a:r>
            <a:r>
              <a:rPr lang="es-MX" sz="800" spc="-15" dirty="0" smtClean="0">
                <a:solidFill>
                  <a:schemeClr val="bg1"/>
                </a:solidFill>
                <a:latin typeface="Gotham Book"/>
                <a:cs typeface="Gotham Book"/>
              </a:rPr>
              <a:t>A</a:t>
            </a:r>
            <a:r>
              <a:rPr lang="es-MX" sz="800" dirty="0" smtClean="0">
                <a:solidFill>
                  <a:schemeClr val="bg1"/>
                </a:solidFill>
                <a:latin typeface="Gotham Book"/>
                <a:cs typeface="Gotham Book"/>
              </a:rPr>
              <a:t>S</a:t>
            </a:r>
            <a:endParaRPr lang="es-MX" sz="8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31968" y="1733363"/>
            <a:ext cx="1060928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algn="ctr">
              <a:lnSpc>
                <a:spcPts val="2960"/>
              </a:lnSpc>
            </a:pPr>
            <a:r>
              <a:rPr sz="2500" b="1" spc="-55" dirty="0">
                <a:solidFill>
                  <a:srgbClr val="FFFFFF"/>
                </a:solidFill>
                <a:latin typeface="Gotham Black"/>
                <a:cs typeface="Gotham Black"/>
              </a:rPr>
              <a:t>6</a:t>
            </a:r>
            <a:endParaRPr sz="2500" dirty="0">
              <a:latin typeface="Gotham Black"/>
              <a:cs typeface="Gotham Black"/>
            </a:endParaRPr>
          </a:p>
          <a:p>
            <a:pPr marL="12700" marR="6350" indent="-3175" algn="ctr">
              <a:lnSpc>
                <a:spcPts val="900"/>
              </a:lnSpc>
              <a:spcBef>
                <a:spcPts val="40"/>
              </a:spcBef>
            </a:pPr>
            <a:r>
              <a:rPr lang="es-MX" sz="800" b="0" dirty="0" smtClean="0">
                <a:solidFill>
                  <a:srgbClr val="FFFFFF"/>
                </a:solidFill>
                <a:latin typeface="Gotham Book"/>
                <a:cs typeface="Gotham Book"/>
              </a:rPr>
              <a:t>MONITOREO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85579" y="4272475"/>
            <a:ext cx="731520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algn="ctr">
              <a:lnSpc>
                <a:spcPts val="2960"/>
              </a:lnSpc>
            </a:pPr>
            <a:r>
              <a:rPr sz="2500" b="1" spc="-55" dirty="0">
                <a:solidFill>
                  <a:srgbClr val="FFFFFF"/>
                </a:solidFill>
                <a:latin typeface="Gotham Black"/>
                <a:cs typeface="Gotham Black"/>
              </a:rPr>
              <a:t>4</a:t>
            </a:r>
            <a:endParaRPr sz="2500" dirty="0">
              <a:latin typeface="Gotham Black"/>
              <a:cs typeface="Gotham Black"/>
            </a:endParaRPr>
          </a:p>
          <a:p>
            <a:pPr marL="12700" marR="6350" indent="12700" algn="ctr">
              <a:lnSpc>
                <a:spcPts val="900"/>
              </a:lnSpc>
              <a:spcBef>
                <a:spcPts val="40"/>
              </a:spcBef>
            </a:pPr>
            <a:r>
              <a:rPr lang="es-MX" sz="800" b="0" spc="-20" dirty="0" smtClean="0">
                <a:solidFill>
                  <a:srgbClr val="FFFFFF"/>
                </a:solidFill>
                <a:latin typeface="Gotham Book"/>
                <a:cs typeface="Gotham Book"/>
              </a:rPr>
              <a:t>FAM TRIPS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32225" y="3225522"/>
            <a:ext cx="1151312" cy="1147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31235" y="3400090"/>
            <a:ext cx="344978" cy="5486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78083" y="3247039"/>
            <a:ext cx="1058545" cy="1058545"/>
          </a:xfrm>
          <a:custGeom>
            <a:avLst/>
            <a:gdLst/>
            <a:ahLst/>
            <a:cxnLst/>
            <a:rect l="l" t="t" r="r" b="b"/>
            <a:pathLst>
              <a:path w="1058545" h="1058545">
                <a:moveTo>
                  <a:pt x="528984" y="0"/>
                </a:moveTo>
                <a:lnTo>
                  <a:pt x="485599" y="1753"/>
                </a:lnTo>
                <a:lnTo>
                  <a:pt x="443180" y="6923"/>
                </a:lnTo>
                <a:lnTo>
                  <a:pt x="401863" y="15373"/>
                </a:lnTo>
                <a:lnTo>
                  <a:pt x="361784" y="26967"/>
                </a:lnTo>
                <a:lnTo>
                  <a:pt x="323079" y="41570"/>
                </a:lnTo>
                <a:lnTo>
                  <a:pt x="285885" y="59044"/>
                </a:lnTo>
                <a:lnTo>
                  <a:pt x="250338" y="79254"/>
                </a:lnTo>
                <a:lnTo>
                  <a:pt x="216573" y="102063"/>
                </a:lnTo>
                <a:lnTo>
                  <a:pt x="184727" y="127336"/>
                </a:lnTo>
                <a:lnTo>
                  <a:pt x="154936" y="154936"/>
                </a:lnTo>
                <a:lnTo>
                  <a:pt x="127336" y="184727"/>
                </a:lnTo>
                <a:lnTo>
                  <a:pt x="102063" y="216573"/>
                </a:lnTo>
                <a:lnTo>
                  <a:pt x="79254" y="250338"/>
                </a:lnTo>
                <a:lnTo>
                  <a:pt x="59044" y="285885"/>
                </a:lnTo>
                <a:lnTo>
                  <a:pt x="41570" y="323080"/>
                </a:lnTo>
                <a:lnTo>
                  <a:pt x="26968" y="361784"/>
                </a:lnTo>
                <a:lnTo>
                  <a:pt x="15373" y="401863"/>
                </a:lnTo>
                <a:lnTo>
                  <a:pt x="6923" y="443180"/>
                </a:lnTo>
                <a:lnTo>
                  <a:pt x="1753" y="485599"/>
                </a:lnTo>
                <a:lnTo>
                  <a:pt x="0" y="528984"/>
                </a:lnTo>
                <a:lnTo>
                  <a:pt x="1753" y="572369"/>
                </a:lnTo>
                <a:lnTo>
                  <a:pt x="6923" y="614789"/>
                </a:lnTo>
                <a:lnTo>
                  <a:pt x="15373" y="656106"/>
                </a:lnTo>
                <a:lnTo>
                  <a:pt x="26968" y="696185"/>
                </a:lnTo>
                <a:lnTo>
                  <a:pt x="41570" y="734889"/>
                </a:lnTo>
                <a:lnTo>
                  <a:pt x="59044" y="772083"/>
                </a:lnTo>
                <a:lnTo>
                  <a:pt x="79254" y="807631"/>
                </a:lnTo>
                <a:lnTo>
                  <a:pt x="102063" y="841396"/>
                </a:lnTo>
                <a:lnTo>
                  <a:pt x="127336" y="873242"/>
                </a:lnTo>
                <a:lnTo>
                  <a:pt x="154936" y="903033"/>
                </a:lnTo>
                <a:lnTo>
                  <a:pt x="184727" y="930633"/>
                </a:lnTo>
                <a:lnTo>
                  <a:pt x="216573" y="955906"/>
                </a:lnTo>
                <a:lnTo>
                  <a:pt x="250338" y="978715"/>
                </a:lnTo>
                <a:lnTo>
                  <a:pt x="285885" y="998925"/>
                </a:lnTo>
                <a:lnTo>
                  <a:pt x="323079" y="1016399"/>
                </a:lnTo>
                <a:lnTo>
                  <a:pt x="361784" y="1031001"/>
                </a:lnTo>
                <a:lnTo>
                  <a:pt x="401863" y="1042596"/>
                </a:lnTo>
                <a:lnTo>
                  <a:pt x="443180" y="1051046"/>
                </a:lnTo>
                <a:lnTo>
                  <a:pt x="485599" y="1056216"/>
                </a:lnTo>
                <a:lnTo>
                  <a:pt x="528984" y="1057969"/>
                </a:lnTo>
                <a:lnTo>
                  <a:pt x="572369" y="1056216"/>
                </a:lnTo>
                <a:lnTo>
                  <a:pt x="614788" y="1051046"/>
                </a:lnTo>
                <a:lnTo>
                  <a:pt x="656105" y="1042596"/>
                </a:lnTo>
                <a:lnTo>
                  <a:pt x="696184" y="1031001"/>
                </a:lnTo>
                <a:lnTo>
                  <a:pt x="734889" y="1016399"/>
                </a:lnTo>
                <a:lnTo>
                  <a:pt x="772083" y="998925"/>
                </a:lnTo>
                <a:lnTo>
                  <a:pt x="807631" y="978715"/>
                </a:lnTo>
                <a:lnTo>
                  <a:pt x="841396" y="955906"/>
                </a:lnTo>
                <a:lnTo>
                  <a:pt x="873242" y="930633"/>
                </a:lnTo>
                <a:lnTo>
                  <a:pt x="903033" y="903033"/>
                </a:lnTo>
                <a:lnTo>
                  <a:pt x="930633" y="873242"/>
                </a:lnTo>
                <a:lnTo>
                  <a:pt x="955906" y="841396"/>
                </a:lnTo>
                <a:lnTo>
                  <a:pt x="978715" y="807631"/>
                </a:lnTo>
                <a:lnTo>
                  <a:pt x="998925" y="772083"/>
                </a:lnTo>
                <a:lnTo>
                  <a:pt x="1016399" y="734889"/>
                </a:lnTo>
                <a:lnTo>
                  <a:pt x="1031001" y="696185"/>
                </a:lnTo>
                <a:lnTo>
                  <a:pt x="1042595" y="656106"/>
                </a:lnTo>
                <a:lnTo>
                  <a:pt x="1051046" y="614789"/>
                </a:lnTo>
                <a:lnTo>
                  <a:pt x="1056216" y="572369"/>
                </a:lnTo>
                <a:lnTo>
                  <a:pt x="1057969" y="528984"/>
                </a:lnTo>
                <a:lnTo>
                  <a:pt x="1056216" y="485599"/>
                </a:lnTo>
                <a:lnTo>
                  <a:pt x="1051046" y="443180"/>
                </a:lnTo>
                <a:lnTo>
                  <a:pt x="1042595" y="401863"/>
                </a:lnTo>
                <a:lnTo>
                  <a:pt x="1031001" y="361784"/>
                </a:lnTo>
                <a:lnTo>
                  <a:pt x="1016399" y="323080"/>
                </a:lnTo>
                <a:lnTo>
                  <a:pt x="998925" y="285885"/>
                </a:lnTo>
                <a:lnTo>
                  <a:pt x="978715" y="250338"/>
                </a:lnTo>
                <a:lnTo>
                  <a:pt x="955906" y="216573"/>
                </a:lnTo>
                <a:lnTo>
                  <a:pt x="930633" y="184727"/>
                </a:lnTo>
                <a:lnTo>
                  <a:pt x="903033" y="154936"/>
                </a:lnTo>
                <a:lnTo>
                  <a:pt x="873242" y="127336"/>
                </a:lnTo>
                <a:lnTo>
                  <a:pt x="841396" y="102063"/>
                </a:lnTo>
                <a:lnTo>
                  <a:pt x="807631" y="79254"/>
                </a:lnTo>
                <a:lnTo>
                  <a:pt x="772083" y="59044"/>
                </a:lnTo>
                <a:lnTo>
                  <a:pt x="734889" y="41570"/>
                </a:lnTo>
                <a:lnTo>
                  <a:pt x="696184" y="26967"/>
                </a:lnTo>
                <a:lnTo>
                  <a:pt x="656105" y="15373"/>
                </a:lnTo>
                <a:lnTo>
                  <a:pt x="614788" y="6923"/>
                </a:lnTo>
                <a:lnTo>
                  <a:pt x="572369" y="1753"/>
                </a:lnTo>
                <a:lnTo>
                  <a:pt x="528984" y="0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827993" y="3447695"/>
            <a:ext cx="7315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algn="ctr">
              <a:lnSpc>
                <a:spcPts val="2960"/>
              </a:lnSpc>
            </a:pPr>
            <a:r>
              <a:rPr sz="2500" b="1" spc="-35" dirty="0">
                <a:solidFill>
                  <a:srgbClr val="FFFFFF"/>
                </a:solidFill>
                <a:latin typeface="Gotham Black"/>
                <a:cs typeface="Gotham Black"/>
              </a:rPr>
              <a:t>5</a:t>
            </a:r>
            <a:endParaRPr sz="2500" dirty="0">
              <a:latin typeface="Gotham Black"/>
              <a:cs typeface="Gotham Black"/>
            </a:endParaRPr>
          </a:p>
          <a:p>
            <a:pPr marL="12700" marR="6350" indent="12700" algn="ctr">
              <a:lnSpc>
                <a:spcPts val="900"/>
              </a:lnSpc>
              <a:spcBef>
                <a:spcPts val="40"/>
              </a:spcBef>
            </a:pPr>
            <a:r>
              <a:rPr lang="es-MX" sz="800" b="0" spc="-20" dirty="0" smtClean="0">
                <a:solidFill>
                  <a:srgbClr val="FFFFFF"/>
                </a:solidFill>
                <a:latin typeface="Gotham Book"/>
                <a:cs typeface="Gotham Book"/>
              </a:rPr>
              <a:t>PRESS</a:t>
            </a:r>
          </a:p>
          <a:p>
            <a:pPr marL="12700" marR="6350" indent="12700" algn="ctr">
              <a:lnSpc>
                <a:spcPts val="900"/>
              </a:lnSpc>
              <a:spcBef>
                <a:spcPts val="40"/>
              </a:spcBef>
            </a:pPr>
            <a:r>
              <a:rPr lang="es-MX" sz="800" spc="-20" dirty="0" smtClean="0">
                <a:solidFill>
                  <a:srgbClr val="FFFFFF"/>
                </a:solidFill>
                <a:latin typeface="Gotham Book"/>
                <a:cs typeface="Gotham Book"/>
              </a:rPr>
              <a:t>OFFICE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819258" y="2249358"/>
            <a:ext cx="14756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FARMA</a:t>
            </a:r>
          </a:p>
          <a:p>
            <a:pPr algn="ctr"/>
            <a:r>
              <a:rPr lang="es-MX" sz="2200" b="1" dirty="0" smtClean="0">
                <a:solidFill>
                  <a:schemeClr val="bg1"/>
                </a:solidFill>
              </a:rPr>
              <a:t>SHIELD</a:t>
            </a:r>
          </a:p>
          <a:p>
            <a:pPr algn="ctr"/>
            <a:r>
              <a:rPr lang="es-MX" sz="1200" dirty="0" smtClean="0">
                <a:solidFill>
                  <a:schemeClr val="bg1"/>
                </a:solidFill>
              </a:rPr>
              <a:t>Plan de comunicación a</a:t>
            </a:r>
          </a:p>
          <a:p>
            <a:pPr algn="ctr"/>
            <a:r>
              <a:rPr lang="es-MX" sz="1200" dirty="0" smtClean="0">
                <a:solidFill>
                  <a:schemeClr val="bg1"/>
                </a:solidFill>
              </a:rPr>
              <a:t>12 MESES</a:t>
            </a:r>
            <a:endParaRPr lang="es-MX" sz="1200" dirty="0">
              <a:solidFill>
                <a:schemeClr val="bg1"/>
              </a:solidFill>
            </a:endParaRPr>
          </a:p>
        </p:txBody>
      </p:sp>
      <p:sp>
        <p:nvSpPr>
          <p:cNvPr id="51" name="object 35"/>
          <p:cNvSpPr txBox="1"/>
          <p:nvPr/>
        </p:nvSpPr>
        <p:spPr>
          <a:xfrm>
            <a:off x="6616619" y="1628671"/>
            <a:ext cx="2434761" cy="284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6350" indent="-228600">
              <a:spcBef>
                <a:spcPts val="735"/>
              </a:spcBef>
              <a:buClr>
                <a:srgbClr val="5590D8"/>
              </a:buClr>
              <a:buFont typeface="+mj-lt"/>
              <a:buAutoNum type="arabicPeriod" startAt="4"/>
              <a:tabLst>
                <a:tab pos="225425" algn="l"/>
              </a:tabLst>
            </a:pPr>
            <a:r>
              <a:rPr lang="es-ES" sz="110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FAM TRIPS</a:t>
            </a:r>
          </a:p>
          <a:p>
            <a:pPr marL="265113" marR="6350">
              <a:spcBef>
                <a:spcPts val="65"/>
              </a:spcBef>
              <a:buClr>
                <a:srgbClr val="5590D8"/>
              </a:buClr>
              <a:tabLst>
                <a:tab pos="225425" algn="l"/>
              </a:tabLst>
            </a:pPr>
            <a:r>
              <a:rPr lang="es-ES" sz="1000" spc="-10" dirty="0">
                <a:solidFill>
                  <a:srgbClr val="003350"/>
                </a:solidFill>
                <a:latin typeface="Gotham Book"/>
                <a:cs typeface="Gotham Book"/>
              </a:rPr>
              <a:t>Viajes con periodistas de primer nivel a </a:t>
            </a:r>
            <a:r>
              <a:rPr lang="es-ES" sz="1000" spc="-10" dirty="0" smtClean="0">
                <a:solidFill>
                  <a:srgbClr val="003350"/>
                </a:solidFill>
                <a:latin typeface="Gotham Book"/>
                <a:cs typeface="Gotham Book"/>
              </a:rPr>
              <a:t>instalaciones </a:t>
            </a:r>
            <a:r>
              <a:rPr lang="es-ES" sz="1000" spc="-10" dirty="0">
                <a:solidFill>
                  <a:srgbClr val="003350"/>
                </a:solidFill>
                <a:latin typeface="Gotham Book"/>
                <a:cs typeface="Gotham Book"/>
              </a:rPr>
              <a:t>estratégicas de F.A. para conocer a fondo la compañía.</a:t>
            </a:r>
          </a:p>
          <a:p>
            <a:pPr marL="241300" marR="228600" indent="-228600">
              <a:buClr>
                <a:srgbClr val="255C9F"/>
              </a:buClr>
              <a:buFont typeface="Gotham Book"/>
              <a:buAutoNum type="arabicPeriod" startAt="5"/>
              <a:tabLst>
                <a:tab pos="225425" algn="l"/>
              </a:tabLst>
            </a:pPr>
            <a:endParaRPr lang="es-ES" sz="110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228600" indent="-228600">
              <a:buClr>
                <a:srgbClr val="255C9F"/>
              </a:buClr>
              <a:buFont typeface="Gotham Book"/>
              <a:buAutoNum type="arabicPeriod" startAt="5"/>
              <a:tabLst>
                <a:tab pos="225425" algn="l"/>
              </a:tabLst>
            </a:pPr>
            <a:endParaRPr lang="es-ES" sz="1100" dirty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228600" indent="-228600">
              <a:buClr>
                <a:srgbClr val="255C9F"/>
              </a:buClr>
              <a:buFont typeface="+mj-lt"/>
              <a:buAutoNum type="arabicPeriod" startAt="5"/>
              <a:tabLst>
                <a:tab pos="225425" algn="l"/>
              </a:tabLst>
            </a:pPr>
            <a:r>
              <a:rPr lang="es-ES" sz="1100" spc="-20" dirty="0" smtClean="0">
                <a:solidFill>
                  <a:srgbClr val="003350"/>
                </a:solidFill>
                <a:latin typeface="Gotham Bold" pitchFamily="50" charset="0"/>
                <a:cs typeface="Gotham Book"/>
              </a:rPr>
              <a:t>PRESS </a:t>
            </a:r>
            <a:r>
              <a:rPr lang="es-ES" sz="110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OFFICE </a:t>
            </a:r>
            <a:r>
              <a:rPr lang="es-ES" sz="1100" spc="-10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omunicación permanen</a:t>
            </a:r>
            <a:r>
              <a:rPr lang="es-ES" sz="1100" spc="-15" dirty="0">
                <a:solidFill>
                  <a:srgbClr val="003350"/>
                </a:solidFill>
                <a:latin typeface="Gotham Book"/>
                <a:cs typeface="Gotham Book"/>
              </a:rPr>
              <a:t>t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e y sólida </a:t>
            </a:r>
            <a:r>
              <a:rPr lang="es-ES" sz="1100" spc="-15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on los medios de </a:t>
            </a:r>
            <a:r>
              <a:rPr lang="es-ES" sz="1100" spc="-15" dirty="0">
                <a:solidFill>
                  <a:srgbClr val="003350"/>
                </a:solidFill>
                <a:latin typeface="Gotham Book"/>
                <a:cs typeface="Gotham Book"/>
              </a:rPr>
              <a:t>c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omunicación pa</a:t>
            </a:r>
            <a:r>
              <a:rPr lang="es-ES" sz="1100" spc="-25" dirty="0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a t</a:t>
            </a:r>
            <a:r>
              <a:rPr lang="es-ES" sz="1100" spc="-25" dirty="0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lang="es-ES" sz="1100" dirty="0">
                <a:solidFill>
                  <a:srgbClr val="003350"/>
                </a:solidFill>
                <a:latin typeface="Gotham Book"/>
                <a:cs typeface="Gotham Book"/>
              </a:rPr>
              <a:t>ansmitir mensajes cl</a:t>
            </a:r>
            <a:r>
              <a:rPr lang="es-ES" sz="1100" spc="-20" dirty="0">
                <a:solidFill>
                  <a:srgbClr val="003350"/>
                </a:solidFill>
                <a:latin typeface="Gotham Book"/>
                <a:cs typeface="Gotham Book"/>
              </a:rPr>
              <a:t>a</a:t>
            </a:r>
            <a:r>
              <a:rPr lang="es-ES" sz="1100" spc="-30" dirty="0">
                <a:solidFill>
                  <a:srgbClr val="003350"/>
                </a:solidFill>
                <a:latin typeface="Gotham Book"/>
                <a:cs typeface="Gotham Book"/>
              </a:rPr>
              <a:t>v</a:t>
            </a:r>
            <a:r>
              <a:rPr lang="es-ES" sz="1100" spc="-10" dirty="0">
                <a:solidFill>
                  <a:srgbClr val="003350"/>
                </a:solidFill>
                <a:latin typeface="Gotham Book"/>
                <a:cs typeface="Gotham Book"/>
              </a:rPr>
              <a:t>e</a:t>
            </a:r>
            <a:r>
              <a:rPr lang="es-ES" sz="1100" dirty="0" smtClean="0">
                <a:solidFill>
                  <a:srgbClr val="003350"/>
                </a:solidFill>
                <a:latin typeface="Gotham Book"/>
                <a:cs typeface="Gotham Book"/>
              </a:rPr>
              <a:t>.</a:t>
            </a:r>
          </a:p>
          <a:p>
            <a:pPr marL="241300" marR="228600" indent="-228600">
              <a:buClr>
                <a:srgbClr val="255C9F"/>
              </a:buClr>
              <a:buFont typeface="Gotham Book"/>
              <a:buAutoNum type="arabicPeriod" startAt="5"/>
              <a:tabLst>
                <a:tab pos="225425" algn="l"/>
              </a:tabLst>
            </a:pPr>
            <a:endParaRPr lang="es-ES" sz="1100" dirty="0" smtClean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228600" indent="-228600">
              <a:buClr>
                <a:srgbClr val="255C9F"/>
              </a:buClr>
              <a:buFont typeface="Gotham Book"/>
              <a:buAutoNum type="arabicPeriod" startAt="5"/>
              <a:tabLst>
                <a:tab pos="225425" algn="l"/>
              </a:tabLst>
            </a:pPr>
            <a:endParaRPr lang="es-ES" sz="1100" dirty="0">
              <a:solidFill>
                <a:srgbClr val="003350"/>
              </a:solidFill>
              <a:latin typeface="Gotham Book"/>
              <a:cs typeface="Gotham Book"/>
            </a:endParaRPr>
          </a:p>
          <a:p>
            <a:pPr marL="241300" marR="6350" indent="-228600">
              <a:spcBef>
                <a:spcPts val="110"/>
              </a:spcBef>
              <a:buClr>
                <a:srgbClr val="5590D8"/>
              </a:buClr>
              <a:buFont typeface="+mj-lt"/>
              <a:buAutoNum type="arabicPeriod" startAt="6"/>
              <a:tabLst>
                <a:tab pos="225425" algn="l"/>
              </a:tabLst>
            </a:pPr>
            <a:r>
              <a:rPr lang="es-MX" sz="1100" spc="-20" dirty="0">
                <a:solidFill>
                  <a:srgbClr val="003350"/>
                </a:solidFill>
                <a:latin typeface="Gotham Bold" pitchFamily="50" charset="0"/>
                <a:cs typeface="Gotham Book"/>
              </a:rPr>
              <a:t>MONITOREO</a:t>
            </a:r>
          </a:p>
          <a:p>
            <a:pPr marL="241300"/>
            <a:r>
              <a:rPr lang="es-MX" sz="1100" dirty="0">
                <a:solidFill>
                  <a:srgbClr val="003350"/>
                </a:solidFill>
                <a:latin typeface="Gotham Book"/>
                <a:cs typeface="Gotham Book"/>
              </a:rPr>
              <a:t>Moni</a:t>
            </a:r>
            <a:r>
              <a:rPr lang="es-MX" sz="1100" spc="-15" dirty="0">
                <a:solidFill>
                  <a:srgbClr val="003350"/>
                </a:solidFill>
                <a:latin typeface="Gotham Book"/>
                <a:cs typeface="Gotham Book"/>
              </a:rPr>
              <a:t>t</a:t>
            </a:r>
            <a:r>
              <a:rPr lang="es-MX" sz="1100" dirty="0">
                <a:solidFill>
                  <a:srgbClr val="003350"/>
                </a:solidFill>
                <a:latin typeface="Gotham Book"/>
                <a:cs typeface="Gotham Book"/>
              </a:rPr>
              <a:t>o</a:t>
            </a:r>
            <a:r>
              <a:rPr lang="es-MX" sz="1100" spc="-20" dirty="0">
                <a:solidFill>
                  <a:srgbClr val="003350"/>
                </a:solidFill>
                <a:latin typeface="Gotham Book"/>
                <a:cs typeface="Gotham Book"/>
              </a:rPr>
              <a:t>r</a:t>
            </a:r>
            <a:r>
              <a:rPr lang="es-MX" sz="1100" dirty="0">
                <a:solidFill>
                  <a:srgbClr val="003350"/>
                </a:solidFill>
                <a:latin typeface="Gotham Book"/>
                <a:cs typeface="Gotham Book"/>
              </a:rPr>
              <a:t>eo diario de </a:t>
            </a:r>
            <a:r>
              <a:rPr lang="es-MX" sz="1100" dirty="0" err="1">
                <a:solidFill>
                  <a:srgbClr val="003350"/>
                </a:solidFill>
                <a:latin typeface="Gotham Book"/>
                <a:cs typeface="Gotham Book"/>
              </a:rPr>
              <a:t>ma</a:t>
            </a:r>
            <a:r>
              <a:rPr lang="es-MX" sz="1100" spc="-10" dirty="0" err="1">
                <a:solidFill>
                  <a:srgbClr val="003350"/>
                </a:solidFill>
                <a:latin typeface="Gotham Book"/>
                <a:cs typeface="Gotham Book"/>
              </a:rPr>
              <a:t>s</a:t>
            </a:r>
            <a:r>
              <a:rPr lang="es-MX" sz="1100" dirty="0" err="1">
                <a:solidFill>
                  <a:srgbClr val="003350"/>
                </a:solidFill>
                <a:latin typeface="Gotham Book"/>
                <a:cs typeface="Gotham Book"/>
              </a:rPr>
              <a:t>s</a:t>
            </a:r>
            <a:r>
              <a:rPr lang="es-MX" sz="1100" dirty="0">
                <a:solidFill>
                  <a:srgbClr val="003350"/>
                </a:solidFill>
                <a:latin typeface="Gotham Book"/>
                <a:cs typeface="Gotham Book"/>
              </a:rPr>
              <a:t> media </a:t>
            </a:r>
            <a:r>
              <a:rPr lang="es-MX" sz="1100" dirty="0" smtClean="0">
                <a:solidFill>
                  <a:srgbClr val="003350"/>
                </a:solidFill>
                <a:latin typeface="Gotham Book"/>
                <a:cs typeface="Gotham Book"/>
              </a:rPr>
              <a:t>&amp; social media.</a:t>
            </a:r>
            <a:endParaRPr lang="es-MX" sz="1100" dirty="0">
              <a:solidFill>
                <a:srgbClr val="003350"/>
              </a:solidFill>
              <a:latin typeface="Gotham Book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1652" y="642722"/>
            <a:ext cx="4702346" cy="421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1283" y="642722"/>
            <a:ext cx="7112715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3000" y="642004"/>
            <a:ext cx="6102493" cy="4215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90" dirty="0" smtClean="0">
                <a:solidFill>
                  <a:srgbClr val="67CACA"/>
                </a:solidFill>
              </a:rPr>
              <a:t>4.2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CONSEJO DE PERIODISTAS</a:t>
            </a:r>
          </a:p>
        </p:txBody>
      </p:sp>
      <p:sp>
        <p:nvSpPr>
          <p:cNvPr id="8" name="object 8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147" y="1161320"/>
            <a:ext cx="480187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0" dirty="0">
                <a:solidFill>
                  <a:srgbClr val="1398A5"/>
                </a:solidFill>
                <a:latin typeface="Gotham Bold"/>
                <a:cs typeface="Gotham Bold"/>
              </a:rPr>
              <a:t>OBJETI</a:t>
            </a:r>
            <a:r>
              <a:rPr sz="1100" b="1" spc="-85" dirty="0">
                <a:solidFill>
                  <a:srgbClr val="1398A5"/>
                </a:solidFill>
                <a:latin typeface="Gotham Bold"/>
                <a:cs typeface="Gotham Bold"/>
              </a:rPr>
              <a:t>V</a:t>
            </a:r>
            <a:r>
              <a:rPr sz="1100" b="1" spc="-35" dirty="0">
                <a:solidFill>
                  <a:srgbClr val="1398A5"/>
                </a:solidFill>
                <a:latin typeface="Gotham Bold"/>
                <a:cs typeface="Gotham Bold"/>
              </a:rPr>
              <a:t>O:</a:t>
            </a:r>
            <a:r>
              <a:rPr sz="1100" b="1" spc="-30" dirty="0">
                <a:solidFill>
                  <a:srgbClr val="1398A5"/>
                </a:solidFill>
                <a:latin typeface="Gotham Bold"/>
                <a:cs typeface="Gotham Bold"/>
              </a:rPr>
              <a:t>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ortale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er el 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elacionamien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 edi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es y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olumni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tas.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326" y="1864068"/>
            <a:ext cx="5674913" cy="2183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457200" indent="-342900">
              <a:lnSpc>
                <a:spcPct val="146700"/>
              </a:lnSpc>
              <a:buClr>
                <a:srgbClr val="1398A5"/>
              </a:buClr>
              <a:buFont typeface="+mj-lt"/>
              <a:buAutoNum type="arabicPeriod"/>
            </a:pPr>
            <a:r>
              <a:rPr sz="1100" dirty="0">
                <a:latin typeface="Gotham Book"/>
                <a:cs typeface="Gotham Book"/>
              </a:rPr>
              <a:t>Construcción de una agenda mediática a partir de la presentación de resultados y casos de éxito de </a:t>
            </a:r>
            <a:r>
              <a:rPr lang="es-MX" sz="1100" b="1" dirty="0">
                <a:latin typeface="Gotham Bold" pitchFamily="50" charset="0"/>
                <a:cs typeface="Gotham Book"/>
              </a:rPr>
              <a:t>FARMACIAS DEL AHORRO</a:t>
            </a:r>
            <a:r>
              <a:rPr sz="1100" b="1" dirty="0">
                <a:latin typeface="Gotham Bold" pitchFamily="50" charset="0"/>
                <a:cs typeface="Gotham Book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Clr>
                <a:srgbClr val="1398A5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Ge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tión de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</a:t>
            </a:r>
            <a:r>
              <a:rPr sz="1100" b="0" spc="-25" dirty="0">
                <a:latin typeface="Gotham Book"/>
                <a:cs typeface="Gotham Book"/>
              </a:rPr>
              <a:t>n</a:t>
            </a:r>
            <a:r>
              <a:rPr sz="1100" b="0" spc="-35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oc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oria 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 medios de negocios.</a:t>
            </a:r>
            <a:endParaRPr sz="1100" dirty="0">
              <a:latin typeface="Gotham Book"/>
              <a:cs typeface="Gotham Book"/>
            </a:endParaRPr>
          </a:p>
          <a:p>
            <a:pPr marL="355600" marR="6350" indent="-342900">
              <a:lnSpc>
                <a:spcPct val="154200"/>
              </a:lnSpc>
              <a:spcBef>
                <a:spcPts val="165"/>
              </a:spcBef>
              <a:buClr>
                <a:srgbClr val="1398A5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Des</a:t>
            </a:r>
            <a:r>
              <a:rPr sz="1100" b="0" spc="-25" dirty="0">
                <a:latin typeface="Gotham Book"/>
                <a:cs typeface="Gotham Book"/>
              </a:rPr>
              <a:t>a</a:t>
            </a:r>
            <a:r>
              <a:rPr sz="1100" b="0" dirty="0">
                <a:latin typeface="Gotham Book"/>
                <a:cs typeface="Gotham Book"/>
              </a:rPr>
              <a:t>yuno en las in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talaciones de Ext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egia 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 p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esentación de cif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as, 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endencias, e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c.</a:t>
            </a:r>
            <a:endParaRPr sz="1100" dirty="0">
              <a:latin typeface="Gotham Book"/>
              <a:cs typeface="Gotham Book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Clr>
                <a:srgbClr val="1398A5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Ap</a:t>
            </a:r>
            <a:r>
              <a:rPr sz="1100" b="0" spc="-35" dirty="0">
                <a:latin typeface="Gotham Book"/>
                <a:cs typeface="Gotham Book"/>
              </a:rPr>
              <a:t>oy</a:t>
            </a:r>
            <a:r>
              <a:rPr sz="1100" b="0" dirty="0">
                <a:latin typeface="Gotham Book"/>
                <a:cs typeface="Gotham Book"/>
              </a:rPr>
              <a:t>o en p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ación de m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eriales imp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esos y audi</a:t>
            </a:r>
            <a:r>
              <a:rPr sz="1100" b="0" spc="-3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visuales.</a:t>
            </a:r>
            <a:endParaRPr sz="1100" dirty="0">
              <a:latin typeface="Gotham Book"/>
              <a:cs typeface="Gotham Book"/>
            </a:endParaRPr>
          </a:p>
          <a:p>
            <a:pPr marL="355600" indent="-342900">
              <a:lnSpc>
                <a:spcPct val="100000"/>
              </a:lnSpc>
              <a:spcBef>
                <a:spcPts val="880"/>
              </a:spcBef>
              <a:buClr>
                <a:srgbClr val="1398A5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E</a:t>
            </a:r>
            <a:r>
              <a:rPr sz="1100" b="0" spc="-25" dirty="0">
                <a:latin typeface="Gotham Book"/>
                <a:cs typeface="Gotham Book"/>
              </a:rPr>
              <a:t>n</a:t>
            </a:r>
            <a:r>
              <a:rPr sz="1100" b="0" dirty="0">
                <a:latin typeface="Gotham Book"/>
                <a:cs typeface="Gotham Book"/>
              </a:rPr>
              <a:t>vío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tan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 de in</a:t>
            </a:r>
            <a:r>
              <a:rPr sz="1100" b="0" spc="-15" dirty="0">
                <a:latin typeface="Gotham Book"/>
                <a:cs typeface="Gotham Book"/>
              </a:rPr>
              <a:t>f</a:t>
            </a:r>
            <a:r>
              <a:rPr sz="1100" b="0" dirty="0">
                <a:latin typeface="Gotham Book"/>
                <a:cs typeface="Gotham Book"/>
              </a:rPr>
              <a:t>ormación a los miemb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os del </a:t>
            </a:r>
            <a:r>
              <a:rPr sz="1100" b="0" spc="-15" dirty="0" err="1">
                <a:latin typeface="Gotham Book"/>
                <a:cs typeface="Gotham Book"/>
              </a:rPr>
              <a:t>C</a:t>
            </a:r>
            <a:r>
              <a:rPr sz="1100" b="0" dirty="0" err="1">
                <a:latin typeface="Gotham Book"/>
                <a:cs typeface="Gotham Book"/>
              </a:rPr>
              <a:t>onsej</a:t>
            </a:r>
            <a:r>
              <a:rPr sz="1100" b="0" spc="-25" dirty="0" err="1">
                <a:latin typeface="Gotham Book"/>
                <a:cs typeface="Gotham Book"/>
              </a:rPr>
              <a:t>o</a:t>
            </a:r>
            <a:r>
              <a:rPr sz="1100" b="0" dirty="0" smtClean="0">
                <a:latin typeface="Gotham Book"/>
                <a:cs typeface="Gotham Book"/>
              </a:rPr>
              <a:t>.</a:t>
            </a:r>
            <a:endParaRPr lang="es-MX" sz="1100" b="0" dirty="0" smtClean="0">
              <a:latin typeface="Gotham Book"/>
              <a:cs typeface="Gotham Book"/>
            </a:endParaRPr>
          </a:p>
          <a:p>
            <a:pPr marL="355600" indent="-342900">
              <a:spcBef>
                <a:spcPts val="880"/>
              </a:spcBef>
              <a:buClr>
                <a:srgbClr val="1398A5"/>
              </a:buClr>
              <a:buFont typeface="Gotham Book"/>
              <a:buAutoNum type="arabicPeriod"/>
              <a:tabLst>
                <a:tab pos="361950" algn="l"/>
              </a:tabLst>
            </a:pPr>
            <a:r>
              <a:rPr lang="es-ES" sz="1100" dirty="0">
                <a:solidFill>
                  <a:srgbClr val="1398A5"/>
                </a:solidFill>
                <a:latin typeface="Gotham Book"/>
                <a:cs typeface="Gotham Book"/>
              </a:rPr>
              <a:t>	</a:t>
            </a:r>
            <a:r>
              <a:rPr lang="es-ES" sz="1100" dirty="0">
                <a:latin typeface="Gotham Book"/>
                <a:cs typeface="Gotham Book"/>
              </a:rPr>
              <a:t>Ent</a:t>
            </a:r>
            <a:r>
              <a:rPr lang="es-ES" sz="1100" spc="-25" dirty="0">
                <a:latin typeface="Gotham Book"/>
                <a:cs typeface="Gotham Book"/>
              </a:rPr>
              <a:t>r</a:t>
            </a:r>
            <a:r>
              <a:rPr lang="es-ES" sz="1100" dirty="0">
                <a:latin typeface="Gotham Book"/>
                <a:cs typeface="Gotham Book"/>
              </a:rPr>
              <a:t>ega de un </a:t>
            </a:r>
            <a:r>
              <a:rPr lang="es-ES" sz="1100" spc="-20" dirty="0">
                <a:latin typeface="Gotham Book"/>
                <a:cs typeface="Gotham Book"/>
              </a:rPr>
              <a:t>c</a:t>
            </a:r>
            <a:r>
              <a:rPr lang="es-ES" sz="1100" dirty="0">
                <a:latin typeface="Gotham Book"/>
                <a:cs typeface="Gotham Book"/>
              </a:rPr>
              <a:t>ertificado que lo ac</a:t>
            </a:r>
            <a:r>
              <a:rPr lang="es-ES" sz="1100" spc="-25" dirty="0">
                <a:latin typeface="Gotham Book"/>
                <a:cs typeface="Gotham Book"/>
              </a:rPr>
              <a:t>r</a:t>
            </a:r>
            <a:r>
              <a:rPr lang="es-ES" sz="1100" dirty="0">
                <a:latin typeface="Gotham Book"/>
                <a:cs typeface="Gotham Book"/>
              </a:rPr>
              <a:t>edi</a:t>
            </a:r>
            <a:r>
              <a:rPr lang="es-ES" sz="1100" spc="-20" dirty="0">
                <a:latin typeface="Gotham Book"/>
                <a:cs typeface="Gotham Book"/>
              </a:rPr>
              <a:t>t</a:t>
            </a:r>
            <a:r>
              <a:rPr lang="es-ES" sz="1100" dirty="0">
                <a:latin typeface="Gotham Book"/>
                <a:cs typeface="Gotham Book"/>
              </a:rPr>
              <a:t>e </a:t>
            </a:r>
            <a:r>
              <a:rPr lang="es-ES" sz="1100" spc="-20" dirty="0">
                <a:latin typeface="Gotham Book"/>
                <a:cs typeface="Gotham Book"/>
              </a:rPr>
              <a:t>c</a:t>
            </a:r>
            <a:r>
              <a:rPr lang="es-ES" sz="1100" dirty="0">
                <a:latin typeface="Gotham Book"/>
                <a:cs typeface="Gotham Book"/>
              </a:rPr>
              <a:t>omo miemb</a:t>
            </a:r>
            <a:r>
              <a:rPr lang="es-ES" sz="1100" spc="-25" dirty="0">
                <a:latin typeface="Gotham Book"/>
                <a:cs typeface="Gotham Book"/>
              </a:rPr>
              <a:t>r</a:t>
            </a:r>
            <a:r>
              <a:rPr lang="es-ES" sz="1100" dirty="0">
                <a:latin typeface="Gotham Book"/>
                <a:cs typeface="Gotham Book"/>
              </a:rPr>
              <a:t>o del </a:t>
            </a:r>
            <a:r>
              <a:rPr lang="es-ES" sz="1100" spc="-15" dirty="0">
                <a:latin typeface="Gotham Book"/>
                <a:cs typeface="Gotham Book"/>
              </a:rPr>
              <a:t>C</a:t>
            </a:r>
            <a:r>
              <a:rPr lang="es-ES" sz="1100" dirty="0">
                <a:latin typeface="Gotham Book"/>
                <a:cs typeface="Gotham Book"/>
              </a:rPr>
              <a:t>onsej</a:t>
            </a:r>
            <a:r>
              <a:rPr lang="es-ES" sz="1100" spc="-25" dirty="0">
                <a:latin typeface="Gotham Book"/>
                <a:cs typeface="Gotham Book"/>
              </a:rPr>
              <a:t>o</a:t>
            </a:r>
            <a:r>
              <a:rPr lang="es-ES" sz="1100" dirty="0" smtClean="0">
                <a:latin typeface="Gotham Book"/>
                <a:cs typeface="Gotham Book"/>
              </a:rPr>
              <a:t>.</a:t>
            </a:r>
            <a:endParaRPr lang="es-ES" sz="11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7808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209550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90" dirty="0" smtClean="0">
                <a:solidFill>
                  <a:srgbClr val="67CACA"/>
                </a:solidFill>
              </a:rPr>
              <a:t>4.2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CONSEJO DE PERIODISTAS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454" y="3387436"/>
            <a:ext cx="7543800" cy="82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627" y="3411375"/>
            <a:ext cx="7454265" cy="733425"/>
          </a:xfrm>
          <a:custGeom>
            <a:avLst/>
            <a:gdLst/>
            <a:ahLst/>
            <a:cxnLst/>
            <a:rect l="l" t="t" r="r" b="b"/>
            <a:pathLst>
              <a:path w="7454265" h="733425">
                <a:moveTo>
                  <a:pt x="0" y="733269"/>
                </a:moveTo>
                <a:lnTo>
                  <a:pt x="7453885" y="733269"/>
                </a:lnTo>
                <a:lnTo>
                  <a:pt x="7453885" y="0"/>
                </a:lnTo>
                <a:lnTo>
                  <a:pt x="0" y="0"/>
                </a:lnTo>
                <a:lnTo>
                  <a:pt x="0" y="733269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454" y="1853738"/>
            <a:ext cx="7543800" cy="822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27" y="1874697"/>
            <a:ext cx="7454265" cy="733425"/>
          </a:xfrm>
          <a:custGeom>
            <a:avLst/>
            <a:gdLst/>
            <a:ahLst/>
            <a:cxnLst/>
            <a:rect l="l" t="t" r="r" b="b"/>
            <a:pathLst>
              <a:path w="7454265" h="733425">
                <a:moveTo>
                  <a:pt x="0" y="733269"/>
                </a:moveTo>
                <a:lnTo>
                  <a:pt x="7453885" y="733269"/>
                </a:lnTo>
                <a:lnTo>
                  <a:pt x="7453885" y="0"/>
                </a:lnTo>
                <a:lnTo>
                  <a:pt x="0" y="0"/>
                </a:lnTo>
                <a:lnTo>
                  <a:pt x="0" y="733269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1549" y="2227300"/>
            <a:ext cx="50673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 marR="6350" indent="-37465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Rogelio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Varela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1993" y="3815639"/>
            <a:ext cx="52832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 marR="6350" indent="-2349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Áng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eles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 Agu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ilar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94907" y="2227300"/>
            <a:ext cx="42862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3970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J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aime Núñez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2897" y="3815639"/>
            <a:ext cx="53784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 marR="6350" indent="-3810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Robert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Fuentes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4024" y="2227300"/>
            <a:ext cx="55880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4000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M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yela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Córdo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b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55716" y="3649287"/>
            <a:ext cx="781396" cy="814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9872" y="3025832"/>
            <a:ext cx="773083" cy="8021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1291" y="3084294"/>
            <a:ext cx="598386" cy="6287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004" y="3070006"/>
            <a:ext cx="627380" cy="657225"/>
          </a:xfrm>
          <a:custGeom>
            <a:avLst/>
            <a:gdLst/>
            <a:ahLst/>
            <a:cxnLst/>
            <a:rect l="l" t="t" r="r" b="b"/>
            <a:pathLst>
              <a:path w="627380" h="657225">
                <a:moveTo>
                  <a:pt x="0" y="0"/>
                </a:moveTo>
                <a:lnTo>
                  <a:pt x="627062" y="0"/>
                </a:lnTo>
                <a:lnTo>
                  <a:pt x="627062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946014" y="3815639"/>
            <a:ext cx="49784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90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Alberto Agu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irre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64507" y="2227300"/>
            <a:ext cx="60325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93980">
              <a:lnSpc>
                <a:spcPts val="1000"/>
              </a:lnSpc>
            </a:pP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Eladio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Gonz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á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lez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94386" y="3815639"/>
            <a:ext cx="62928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4889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Bárbara And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ers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o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2700" y="3067396"/>
            <a:ext cx="760614" cy="12593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0204" y="2761301"/>
            <a:ext cx="692169" cy="1950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6163" y="3805048"/>
            <a:ext cx="55372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2700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Rod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igo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P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checo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7593" y="2690162"/>
            <a:ext cx="345785" cy="3373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483176" y="2227300"/>
            <a:ext cx="53784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67310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Ulises Navarro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56857" y="2053244"/>
            <a:ext cx="785552" cy="785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65171" y="1454727"/>
            <a:ext cx="773083" cy="773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23634" y="1512946"/>
            <a:ext cx="601059" cy="6010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09345" y="1498659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19">
                <a:moveTo>
                  <a:pt x="0" y="0"/>
                </a:moveTo>
                <a:lnTo>
                  <a:pt x="629443" y="0"/>
                </a:lnTo>
                <a:lnTo>
                  <a:pt x="629443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95131" y="1134271"/>
            <a:ext cx="258064" cy="210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96402" y="1181746"/>
            <a:ext cx="718711" cy="1628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4959" y="2053244"/>
            <a:ext cx="777239" cy="785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9115" y="1454727"/>
            <a:ext cx="764770" cy="7730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9462" y="1512946"/>
            <a:ext cx="592590" cy="6010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45173" y="1498659"/>
            <a:ext cx="621665" cy="629920"/>
          </a:xfrm>
          <a:custGeom>
            <a:avLst/>
            <a:gdLst/>
            <a:ahLst/>
            <a:cxnLst/>
            <a:rect l="l" t="t" r="r" b="b"/>
            <a:pathLst>
              <a:path w="621664" h="629919">
                <a:moveTo>
                  <a:pt x="0" y="0"/>
                </a:moveTo>
                <a:lnTo>
                  <a:pt x="621109" y="0"/>
                </a:lnTo>
                <a:lnTo>
                  <a:pt x="621109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8755" y="1471353"/>
            <a:ext cx="710737" cy="137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0590" y="3104803"/>
            <a:ext cx="739832" cy="12843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5267" y="2748165"/>
            <a:ext cx="906306" cy="2276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7990" y="1007178"/>
            <a:ext cx="345785" cy="3373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6374" y="1471353"/>
            <a:ext cx="689956" cy="13632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8127" y="1180204"/>
            <a:ext cx="657369" cy="1643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95354" y="1181745"/>
            <a:ext cx="567690" cy="1806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4748" y="1471353"/>
            <a:ext cx="735676" cy="14006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6646" y="3050771"/>
            <a:ext cx="752301" cy="14131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6401" y="2760250"/>
            <a:ext cx="692169" cy="1950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31225" y="3071553"/>
            <a:ext cx="640079" cy="1396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27361" y="2731012"/>
            <a:ext cx="334208" cy="2641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50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0776" y="642002"/>
            <a:ext cx="4283223" cy="421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9895" y="642002"/>
            <a:ext cx="6102493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55" dirty="0" smtClean="0">
                <a:solidFill>
                  <a:srgbClr val="67CACA"/>
                </a:solidFill>
              </a:rPr>
              <a:t>4.3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REUNIONES DE RELACIONAMIENTO</a:t>
            </a:r>
          </a:p>
        </p:txBody>
      </p:sp>
      <p:sp>
        <p:nvSpPr>
          <p:cNvPr id="7" name="object 7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7148" y="832956"/>
            <a:ext cx="4624705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43900"/>
              </a:lnSpc>
            </a:pPr>
            <a:r>
              <a:rPr sz="1100" b="1" spc="-30" dirty="0">
                <a:solidFill>
                  <a:srgbClr val="1398A5"/>
                </a:solidFill>
                <a:latin typeface="Gotham Bold"/>
                <a:cs typeface="Gotham Bold"/>
              </a:rPr>
              <a:t>OBJETI</a:t>
            </a:r>
            <a:r>
              <a:rPr sz="1100" b="1" spc="-85" dirty="0">
                <a:solidFill>
                  <a:srgbClr val="1398A5"/>
                </a:solidFill>
                <a:latin typeface="Gotham Bold"/>
                <a:cs typeface="Gotham Bold"/>
              </a:rPr>
              <a:t>V</a:t>
            </a:r>
            <a:r>
              <a:rPr sz="1100" b="1" spc="-35" dirty="0">
                <a:solidFill>
                  <a:srgbClr val="1398A5"/>
                </a:solidFill>
                <a:latin typeface="Gotham Bold"/>
                <a:cs typeface="Gotham Bold"/>
              </a:rPr>
              <a:t>O:</a:t>
            </a:r>
            <a:r>
              <a:rPr sz="1100" b="1" spc="-30" dirty="0">
                <a:solidFill>
                  <a:srgbClr val="1398A5"/>
                </a:solidFill>
                <a:latin typeface="Gotham Bold"/>
                <a:cs typeface="Gotham Bold"/>
              </a:rPr>
              <a:t>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ortale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er y e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table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er 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elacionamien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ontac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os tier 1 del nu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-35" dirty="0">
                <a:solidFill>
                  <a:srgbClr val="080F17"/>
                </a:solidFill>
                <a:latin typeface="Gotham Book"/>
                <a:cs typeface="Gotham Book"/>
              </a:rPr>
              <a:t>v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 gobiern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.</a:t>
            </a:r>
            <a:endParaRPr sz="1100" dirty="0">
              <a:latin typeface="Gotham Book"/>
              <a:cs typeface="Gotham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848" y="1797328"/>
            <a:ext cx="10985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1398A5"/>
                </a:solidFill>
                <a:latin typeface="Gotham Book"/>
                <a:cs typeface="Gotham Book"/>
              </a:rPr>
              <a:t>1.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3749" y="1797328"/>
            <a:ext cx="3707129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latin typeface="Gotham Book"/>
                <a:cs typeface="Gotham Book"/>
              </a:rPr>
              <a:t>Ge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tión de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euniones de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elacionamien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 ac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es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848" y="2007640"/>
            <a:ext cx="4096385" cy="2078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34315">
              <a:lnSpc>
                <a:spcPts val="2600"/>
              </a:lnSpc>
            </a:pPr>
            <a:r>
              <a:rPr sz="1100" b="0" dirty="0">
                <a:latin typeface="Gotham Book"/>
                <a:cs typeface="Gotham Book"/>
              </a:rPr>
              <a:t>cl</a:t>
            </a:r>
            <a:r>
              <a:rPr sz="1100" b="0" spc="-25" dirty="0">
                <a:latin typeface="Gotham Book"/>
                <a:cs typeface="Gotham Book"/>
              </a:rPr>
              <a:t>a</a:t>
            </a:r>
            <a:r>
              <a:rPr sz="1100" b="0" spc="-35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e 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 poner en la mesa 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emas e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égi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os de </a:t>
            </a:r>
            <a:r>
              <a:rPr lang="es-MX" sz="1100" b="0" spc="-25" dirty="0" smtClean="0">
                <a:latin typeface="Gotham Book"/>
                <a:cs typeface="Gotham Book"/>
              </a:rPr>
              <a:t>FARMACIAS DEL AHORRO</a:t>
            </a:r>
            <a:r>
              <a:rPr sz="1100" b="0" dirty="0" smtClean="0">
                <a:latin typeface="Gotham Book"/>
                <a:cs typeface="Gotham Book"/>
              </a:rPr>
              <a:t>.</a:t>
            </a:r>
            <a:endParaRPr sz="1100" dirty="0">
              <a:latin typeface="Gotham Book"/>
              <a:cs typeface="Gotham Book"/>
            </a:endParaRPr>
          </a:p>
          <a:p>
            <a:pPr>
              <a:lnSpc>
                <a:spcPts val="1200"/>
              </a:lnSpc>
              <a:spcBef>
                <a:spcPts val="43"/>
              </a:spcBef>
            </a:pPr>
            <a:endParaRPr sz="1200" dirty="0"/>
          </a:p>
          <a:p>
            <a:pPr marL="355600" indent="-342900">
              <a:lnSpc>
                <a:spcPct val="100000"/>
              </a:lnSpc>
              <a:buClr>
                <a:srgbClr val="1398A5"/>
              </a:buClr>
              <a:buFont typeface="Gotham Book"/>
              <a:buAutoNum type="arabicPeriod" startAt="2"/>
              <a:tabLst>
                <a:tab pos="355600" algn="l"/>
              </a:tabLst>
            </a:pPr>
            <a:r>
              <a:rPr sz="1100" b="0" spc="-10" dirty="0">
                <a:latin typeface="Gotham Book"/>
                <a:cs typeface="Gotham Book"/>
              </a:rPr>
              <a:t>P</a:t>
            </a:r>
            <a:r>
              <a:rPr sz="1100" b="0" dirty="0">
                <a:latin typeface="Gotham Book"/>
                <a:cs typeface="Gotham Book"/>
              </a:rPr>
              <a:t>erfil de la persona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 quien se so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end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á la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eunión.</a:t>
            </a:r>
            <a:endParaRPr sz="1100" dirty="0">
              <a:latin typeface="Gotham Book"/>
              <a:cs typeface="Gotham Book"/>
            </a:endParaRPr>
          </a:p>
          <a:p>
            <a:pPr marL="355600" marR="426720" indent="-342900">
              <a:lnSpc>
                <a:spcPct val="199700"/>
              </a:lnSpc>
              <a:spcBef>
                <a:spcPts val="260"/>
              </a:spcBef>
              <a:buClr>
                <a:srgbClr val="1398A5"/>
              </a:buClr>
              <a:buFont typeface="Gotham Book"/>
              <a:buAutoNum type="arabicPeriod" startAt="2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Ap</a:t>
            </a:r>
            <a:r>
              <a:rPr sz="1100" b="0" spc="-35" dirty="0">
                <a:latin typeface="Gotham Book"/>
                <a:cs typeface="Gotham Book"/>
              </a:rPr>
              <a:t>oy</a:t>
            </a:r>
            <a:r>
              <a:rPr sz="1100" b="0" dirty="0">
                <a:latin typeface="Gotham Book"/>
                <a:cs typeface="Gotham Book"/>
              </a:rPr>
              <a:t>o en p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ación de m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eriales imp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esos y audi</a:t>
            </a:r>
            <a:r>
              <a:rPr sz="1100" b="0" spc="-3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visuales.</a:t>
            </a:r>
            <a:endParaRPr sz="1100" dirty="0">
              <a:latin typeface="Gotham Book"/>
              <a:cs typeface="Gotham Book"/>
            </a:endParaRPr>
          </a:p>
          <a:p>
            <a:pPr>
              <a:lnSpc>
                <a:spcPts val="1600"/>
              </a:lnSpc>
              <a:spcBef>
                <a:spcPts val="43"/>
              </a:spcBef>
              <a:buClr>
                <a:srgbClr val="1398A5"/>
              </a:buClr>
              <a:buFont typeface="Gotham Book"/>
              <a:buAutoNum type="arabicPeriod" startAt="2"/>
            </a:pPr>
            <a:endParaRPr sz="1600" dirty="0"/>
          </a:p>
          <a:p>
            <a:pPr marL="355600" indent="-342900">
              <a:lnSpc>
                <a:spcPct val="100000"/>
              </a:lnSpc>
              <a:buClr>
                <a:srgbClr val="1398A5"/>
              </a:buClr>
              <a:buFont typeface="Gotham Book"/>
              <a:buAutoNum type="arabicPeriod" startAt="2"/>
              <a:tabLst>
                <a:tab pos="355600" algn="l"/>
              </a:tabLst>
            </a:pPr>
            <a:r>
              <a:rPr sz="1100" b="0" dirty="0">
                <a:latin typeface="Gotham Book"/>
                <a:cs typeface="Gotham Book"/>
              </a:rPr>
              <a:t>Seguimien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de acue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dos a la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eunión.</a:t>
            </a:r>
            <a:endParaRPr sz="11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2389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dirty="0">
                <a:latin typeface="Gotham Thin"/>
                <a:cs typeface="Gotham Thin"/>
              </a:rPr>
              <a:t>ÍNDICE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0" y="1158295"/>
            <a:ext cx="3393193" cy="3183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b="0" dirty="0" smtClean="0">
                <a:latin typeface="Gotham Book"/>
                <a:cs typeface="Gotham Book"/>
              </a:rPr>
              <a:t>Antecedentes de crisis manejadas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Objetivo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Manejo de crisis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Blindaje y construcción de reputación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err="1" smtClean="0">
                <a:latin typeface="Gotham Book"/>
                <a:cs typeface="Gotham Book"/>
              </a:rPr>
              <a:t>Mix</a:t>
            </a:r>
            <a:r>
              <a:rPr lang="es-MX" sz="1050" dirty="0" smtClean="0">
                <a:latin typeface="Gotham Book"/>
                <a:cs typeface="Gotham Book"/>
              </a:rPr>
              <a:t> de medios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Entrenamiento de crisis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Logros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Matriz de resultados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Equipo de trabajo</a:t>
            </a:r>
          </a:p>
          <a:p>
            <a:pPr marL="241300" indent="-228600">
              <a:lnSpc>
                <a:spcPct val="200000"/>
              </a:lnSpc>
              <a:buClr>
                <a:srgbClr val="6CB3B3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s-MX" sz="1050" dirty="0" smtClean="0">
                <a:latin typeface="Gotham Book"/>
                <a:cs typeface="Gotham Book"/>
              </a:rPr>
              <a:t>Presupuesto</a:t>
            </a:r>
            <a:endParaRPr lang="es-ES" sz="1050" dirty="0" smtClean="0">
              <a:latin typeface="Gotham Book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3111" y="642003"/>
            <a:ext cx="7160887" cy="4215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0831" y="642004"/>
            <a:ext cx="8223167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65" dirty="0" smtClean="0">
                <a:solidFill>
                  <a:srgbClr val="67CACA"/>
                </a:solidFill>
              </a:rPr>
              <a:t>4.4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ONE ON ONE</a:t>
            </a:r>
          </a:p>
        </p:txBody>
      </p:sp>
      <p:sp>
        <p:nvSpPr>
          <p:cNvPr id="7" name="object 7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7148" y="840555"/>
            <a:ext cx="6033652" cy="908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97800"/>
              </a:lnSpc>
            </a:pPr>
            <a:r>
              <a:rPr sz="1150" b="1" spc="-35" dirty="0">
                <a:solidFill>
                  <a:srgbClr val="0C5D64"/>
                </a:solidFill>
                <a:latin typeface="Gotham Bold"/>
                <a:cs typeface="Gotham Bold"/>
              </a:rPr>
              <a:t>OBJETI</a:t>
            </a:r>
            <a:r>
              <a:rPr sz="1150" b="1" spc="-95" dirty="0">
                <a:solidFill>
                  <a:srgbClr val="0C5D64"/>
                </a:solidFill>
                <a:latin typeface="Gotham Bold"/>
                <a:cs typeface="Gotham Bold"/>
              </a:rPr>
              <a:t>V</a:t>
            </a:r>
            <a:r>
              <a:rPr sz="1150" b="1" spc="-35" dirty="0">
                <a:solidFill>
                  <a:srgbClr val="0C5D64"/>
                </a:solidFill>
                <a:latin typeface="Gotham Bold"/>
                <a:cs typeface="Gotham Bold"/>
              </a:rPr>
              <a:t>O:</a:t>
            </a:r>
            <a:r>
              <a:rPr sz="1150" b="1" spc="125" dirty="0">
                <a:solidFill>
                  <a:srgbClr val="0C5D64"/>
                </a:solidFill>
                <a:latin typeface="Gotham Bold"/>
                <a:cs typeface="Gotham Bold"/>
              </a:rPr>
              <a:t>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ortale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er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la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elación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on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líde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es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opinión</a:t>
            </a:r>
            <a:r>
              <a:rPr sz="1150" b="0" spc="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gene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ando opinión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pública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positi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v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lang="es-MX" sz="1150" b="1" spc="-25" dirty="0" smtClean="0">
                <a:solidFill>
                  <a:srgbClr val="0C5D64"/>
                </a:solidFill>
                <a:latin typeface="Gotham Black"/>
                <a:cs typeface="Gotham Black"/>
              </a:rPr>
              <a:t>FARMACIAS DEL AHORRO </a:t>
            </a:r>
            <a:r>
              <a:rPr sz="1150" b="0" dirty="0" smtClean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50" b="0" spc="95" dirty="0" smtClean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-25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50" b="0" spc="-35" dirty="0">
                <a:solidFill>
                  <a:srgbClr val="080F17"/>
                </a:solidFill>
                <a:latin typeface="Gotham Book"/>
                <a:cs typeface="Gotham Book"/>
              </a:rPr>
              <a:t>v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és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ent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re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vi</a:t>
            </a:r>
            <a:r>
              <a:rPr sz="115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tas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uno</a:t>
            </a:r>
            <a:r>
              <a:rPr sz="1150" b="0" spc="9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 un</a:t>
            </a:r>
            <a:r>
              <a:rPr sz="1150" b="0" spc="-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.</a:t>
            </a:r>
            <a:endParaRPr sz="1150" dirty="0">
              <a:latin typeface="Gotham Book"/>
              <a:cs typeface="Gotham Book"/>
            </a:endParaRPr>
          </a:p>
          <a:p>
            <a:pPr>
              <a:lnSpc>
                <a:spcPts val="750"/>
              </a:lnSpc>
              <a:spcBef>
                <a:spcPts val="45"/>
              </a:spcBef>
            </a:pPr>
            <a:endParaRPr sz="750" dirty="0"/>
          </a:p>
          <a:p>
            <a:pPr>
              <a:lnSpc>
                <a:spcPts val="1100"/>
              </a:lnSpc>
            </a:pPr>
            <a:endParaRPr lang="es-MX" sz="1100" dirty="0" smtClean="0"/>
          </a:p>
          <a:p>
            <a:pPr>
              <a:lnSpc>
                <a:spcPts val="1100"/>
              </a:lnSpc>
            </a:pPr>
            <a:endParaRPr sz="1100" dirty="0"/>
          </a:p>
          <a:p>
            <a:pPr marL="12700" algn="just">
              <a:lnSpc>
                <a:spcPct val="100000"/>
              </a:lnSpc>
            </a:pPr>
            <a:r>
              <a:rPr sz="1150" b="1" spc="-160" dirty="0">
                <a:solidFill>
                  <a:srgbClr val="0C5D64"/>
                </a:solidFill>
                <a:latin typeface="Gotham Bold"/>
                <a:cs typeface="Gotham Bold"/>
              </a:rPr>
              <a:t>T</a:t>
            </a:r>
            <a:r>
              <a:rPr sz="1150" b="1" spc="-35" dirty="0">
                <a:solidFill>
                  <a:srgbClr val="0C5D64"/>
                </a:solidFill>
                <a:latin typeface="Gotham Bold"/>
                <a:cs typeface="Gotham Bold"/>
              </a:rPr>
              <a:t>áctica:</a:t>
            </a:r>
            <a:endParaRPr sz="1150" dirty="0">
              <a:latin typeface="Gotham Bold"/>
              <a:cs typeface="Gotham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148" y="2027452"/>
            <a:ext cx="113664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C5D64"/>
                </a:solidFill>
                <a:latin typeface="Gotham Book"/>
                <a:cs typeface="Gotham Book"/>
              </a:rPr>
              <a:t>1.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648" y="2028153"/>
            <a:ext cx="4600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3970" algn="just">
              <a:lnSpc>
                <a:spcPct val="99600"/>
              </a:lnSpc>
            </a:pPr>
            <a:r>
              <a:rPr sz="1150" b="0" spc="15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oo</a:t>
            </a:r>
            <a:r>
              <a:rPr sz="1150" b="0" spc="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dinació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n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d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eunione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s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n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edi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es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,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olumni</a:t>
            </a:r>
            <a:r>
              <a:rPr sz="1150" b="0" spc="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spc="25" dirty="0">
                <a:solidFill>
                  <a:srgbClr val="080F17"/>
                </a:solidFill>
                <a:latin typeface="Gotham Book"/>
                <a:cs typeface="Gotham Book"/>
              </a:rPr>
              <a:t>ta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s  </a:t>
            </a:r>
            <a:r>
              <a:rPr sz="1150" b="0" spc="-9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y titula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es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medios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10" dirty="0">
                <a:solidFill>
                  <a:srgbClr val="080F17"/>
                </a:solidFill>
                <a:latin typeface="Gotham Book"/>
                <a:cs typeface="Gotham Book"/>
              </a:rPr>
              <a:t>AA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A,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que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permita   </a:t>
            </a:r>
            <a:r>
              <a:rPr sz="1150" b="0" spc="-15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desar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ollar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elación </a:t>
            </a:r>
            <a:r>
              <a:rPr sz="1150" b="0" spc="-17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y p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esentar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los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p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-35" dirty="0">
                <a:solidFill>
                  <a:srgbClr val="080F17"/>
                </a:solidFill>
                <a:latin typeface="Gotham Book"/>
                <a:cs typeface="Gotham Book"/>
              </a:rPr>
              <a:t>oy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ec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os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     </a:t>
            </a:r>
            <a:r>
              <a:rPr sz="1150" b="0" spc="30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in</a:t>
            </a:r>
            <a:r>
              <a:rPr sz="1150" b="0" spc="-15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ormación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que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desar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olla </a:t>
            </a:r>
            <a:r>
              <a:rPr sz="1150" b="0" spc="12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la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ompañía.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148" y="2967252"/>
            <a:ext cx="149225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C5D64"/>
                </a:solidFill>
                <a:latin typeface="Gotham Book"/>
                <a:cs typeface="Gotham Book"/>
              </a:rPr>
              <a:t>2.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302" y="2967252"/>
            <a:ext cx="4230370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Cada a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camien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end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á un objeti</a:t>
            </a:r>
            <a:r>
              <a:rPr sz="1150" b="0" spc="-35" dirty="0">
                <a:solidFill>
                  <a:srgbClr val="080F17"/>
                </a:solidFill>
                <a:latin typeface="Gotham Book"/>
                <a:cs typeface="Gotham Book"/>
              </a:rPr>
              <a:t>v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 medible específi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spc="-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7148" y="3386352"/>
            <a:ext cx="151130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C5D64"/>
                </a:solidFill>
                <a:latin typeface="Gotham Book"/>
                <a:cs typeface="Gotham Book"/>
              </a:rPr>
              <a:t>3.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1648" y="3380743"/>
            <a:ext cx="4600575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3335">
              <a:lnSpc>
                <a:spcPct val="103200"/>
              </a:lnSpc>
            </a:pP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Búsqued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d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1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50" b="0" spc="-5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spc="-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zamien</a:t>
            </a:r>
            <a:r>
              <a:rPr sz="1150" b="0" spc="-1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-1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n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periodi</a:t>
            </a:r>
            <a:r>
              <a:rPr sz="1150" b="0" spc="-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ta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s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qu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  </a:t>
            </a:r>
            <a:r>
              <a:rPr sz="1150" b="0" spc="-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50" b="0" spc="10" dirty="0">
                <a:solidFill>
                  <a:srgbClr val="080F17"/>
                </a:solidFill>
                <a:latin typeface="Gotham Book"/>
                <a:cs typeface="Gotham Book"/>
              </a:rPr>
              <a:t>ha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n mo</a:t>
            </a:r>
            <a:r>
              <a:rPr sz="115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ado neut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ales hacia la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ompañía.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148" y="3983252"/>
            <a:ext cx="159385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C5D64"/>
                </a:solidFill>
                <a:latin typeface="Gotham Book"/>
                <a:cs typeface="Gotham Book"/>
              </a:rPr>
              <a:t>4.</a:t>
            </a:r>
            <a:endParaRPr sz="1150">
              <a:latin typeface="Gotham Book"/>
              <a:cs typeface="Gotham Boo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302" y="3983252"/>
            <a:ext cx="3905885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Desar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ollo de Briefing books pa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 cada a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camien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spc="-25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.</a:t>
            </a:r>
            <a:endParaRPr sz="115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306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1144" y="620167"/>
            <a:ext cx="6362853" cy="4237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1913" y="645821"/>
            <a:ext cx="6102493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3000" y="642004"/>
            <a:ext cx="6102493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65" dirty="0" smtClean="0">
                <a:solidFill>
                  <a:srgbClr val="67CACA"/>
                </a:solidFill>
              </a:rPr>
              <a:t>4.5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FAM TRIPS</a:t>
            </a:r>
          </a:p>
        </p:txBody>
      </p:sp>
      <p:sp>
        <p:nvSpPr>
          <p:cNvPr id="8" name="object 8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147" y="831033"/>
            <a:ext cx="5086985" cy="7698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44900"/>
              </a:lnSpc>
            </a:pPr>
            <a:r>
              <a:rPr sz="1150" b="1" spc="-35" dirty="0">
                <a:solidFill>
                  <a:srgbClr val="6CB3B3"/>
                </a:solidFill>
                <a:latin typeface="Gotham Bold"/>
                <a:cs typeface="Gotham Bold"/>
              </a:rPr>
              <a:t>OBJETI</a:t>
            </a:r>
            <a:r>
              <a:rPr sz="1150" b="1" spc="-95" dirty="0">
                <a:solidFill>
                  <a:srgbClr val="6CB3B3"/>
                </a:solidFill>
                <a:latin typeface="Gotham Bold"/>
                <a:cs typeface="Gotham Bold"/>
              </a:rPr>
              <a:t>V</a:t>
            </a:r>
            <a:r>
              <a:rPr sz="1150" b="1" spc="-35" dirty="0">
                <a:solidFill>
                  <a:srgbClr val="6CB3B3"/>
                </a:solidFill>
                <a:latin typeface="Gotham Bold"/>
                <a:cs typeface="Gotham Bold"/>
              </a:rPr>
              <a:t>O: 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Gene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ar emp</a:t>
            </a:r>
            <a:r>
              <a:rPr sz="1150" b="0" spc="-10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tía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on medios de 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omunicación p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esentándoles los p</a:t>
            </a:r>
            <a:r>
              <a:rPr sz="115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oduc</a:t>
            </a:r>
            <a:r>
              <a:rPr sz="115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os, servicios e in</a:t>
            </a:r>
            <a:r>
              <a:rPr sz="115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50" b="0" dirty="0">
                <a:solidFill>
                  <a:srgbClr val="080F17"/>
                </a:solidFill>
                <a:latin typeface="Gotham Book"/>
                <a:cs typeface="Gotham Book"/>
              </a:rPr>
              <a:t>talaciones de </a:t>
            </a:r>
            <a:r>
              <a:rPr lang="es-MX" sz="1150" b="1" spc="-25" dirty="0" smtClean="0">
                <a:solidFill>
                  <a:srgbClr val="06121E"/>
                </a:solidFill>
                <a:latin typeface="Gotham Black"/>
                <a:cs typeface="Gotham Black"/>
              </a:rPr>
              <a:t>FARMACIAS DEL AHORRO</a:t>
            </a:r>
            <a:r>
              <a:rPr sz="1150" b="0" dirty="0" smtClean="0">
                <a:solidFill>
                  <a:srgbClr val="080F17"/>
                </a:solidFill>
                <a:latin typeface="Gotham Book"/>
                <a:cs typeface="Gotham Book"/>
              </a:rPr>
              <a:t>.</a:t>
            </a:r>
            <a:endParaRPr sz="1150" dirty="0">
              <a:latin typeface="Gotham Book"/>
              <a:cs typeface="Gotham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847" y="1859177"/>
            <a:ext cx="4029710" cy="219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spc="-15" dirty="0">
                <a:latin typeface="Gotham Book"/>
                <a:cs typeface="Gotham Book"/>
              </a:rPr>
              <a:t>C</a:t>
            </a:r>
            <a:r>
              <a:rPr sz="1150" b="0" dirty="0">
                <a:latin typeface="Gotham Book"/>
                <a:cs typeface="Gotham Book"/>
              </a:rPr>
              <a:t>oo</a:t>
            </a:r>
            <a:r>
              <a:rPr sz="1150" b="0" spc="-25" dirty="0">
                <a:latin typeface="Gotham Book"/>
                <a:cs typeface="Gotham Book"/>
              </a:rPr>
              <a:t>r</a:t>
            </a:r>
            <a:r>
              <a:rPr sz="1150" b="0" dirty="0">
                <a:latin typeface="Gotham Book"/>
                <a:cs typeface="Gotham Book"/>
              </a:rPr>
              <a:t>dinación de logí</a:t>
            </a:r>
            <a:r>
              <a:rPr sz="1150" b="0" spc="-15" dirty="0">
                <a:latin typeface="Gotham Book"/>
                <a:cs typeface="Gotham Book"/>
              </a:rPr>
              <a:t>s</a:t>
            </a:r>
            <a:r>
              <a:rPr sz="1150" b="0" dirty="0">
                <a:latin typeface="Gotham Book"/>
                <a:cs typeface="Gotham Book"/>
              </a:rPr>
              <a:t>tica de </a:t>
            </a:r>
            <a:r>
              <a:rPr sz="1150" b="0" spc="-30" dirty="0">
                <a:latin typeface="Gotham Book"/>
                <a:cs typeface="Gotham Book"/>
              </a:rPr>
              <a:t>r</a:t>
            </a:r>
            <a:r>
              <a:rPr sz="1150" b="0" dirty="0">
                <a:latin typeface="Gotham Book"/>
                <a:cs typeface="Gotham Book"/>
              </a:rPr>
              <a:t>e</a:t>
            </a:r>
            <a:r>
              <a:rPr sz="1150" b="0" spc="-20" dirty="0">
                <a:latin typeface="Gotham Book"/>
                <a:cs typeface="Gotham Book"/>
              </a:rPr>
              <a:t>c</a:t>
            </a:r>
            <a:r>
              <a:rPr sz="1150" b="0" dirty="0">
                <a:latin typeface="Gotham Book"/>
                <a:cs typeface="Gotham Book"/>
              </a:rPr>
              <a:t>orrido </a:t>
            </a:r>
            <a:r>
              <a:rPr sz="1150" b="0" spc="-20" dirty="0">
                <a:latin typeface="Gotham Book"/>
                <a:cs typeface="Gotham Book"/>
              </a:rPr>
              <a:t>c</a:t>
            </a:r>
            <a:r>
              <a:rPr sz="1150" b="0" dirty="0">
                <a:latin typeface="Gotham Book"/>
                <a:cs typeface="Gotham Book"/>
              </a:rPr>
              <a:t>on medios</a:t>
            </a:r>
            <a:endParaRPr sz="1150">
              <a:latin typeface="Gotham Book"/>
              <a:cs typeface="Gotham Book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6CB3B3"/>
              </a:buClr>
              <a:buFont typeface="Gotham Book"/>
              <a:buAutoNum type="arabicPeriod"/>
            </a:pPr>
            <a:endParaRPr sz="700"/>
          </a:p>
          <a:p>
            <a:pPr>
              <a:lnSpc>
                <a:spcPts val="1100"/>
              </a:lnSpc>
              <a:buClr>
                <a:srgbClr val="6CB3B3"/>
              </a:buClr>
              <a:buFont typeface="Gotham Book"/>
              <a:buAutoNum type="arabicPeriod"/>
            </a:pPr>
            <a:endParaRPr sz="110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spc="-15" dirty="0">
                <a:latin typeface="Gotham Book"/>
                <a:cs typeface="Gotham Book"/>
              </a:rPr>
              <a:t>C</a:t>
            </a:r>
            <a:r>
              <a:rPr sz="1150" b="0" dirty="0">
                <a:latin typeface="Gotham Book"/>
                <a:cs typeface="Gotham Book"/>
              </a:rPr>
              <a:t>o</a:t>
            </a:r>
            <a:r>
              <a:rPr sz="1150" b="0" spc="-25" dirty="0">
                <a:latin typeface="Gotham Book"/>
                <a:cs typeface="Gotham Book"/>
              </a:rPr>
              <a:t>n</a:t>
            </a:r>
            <a:r>
              <a:rPr sz="1150" b="0" spc="-35" dirty="0">
                <a:latin typeface="Gotham Book"/>
                <a:cs typeface="Gotham Book"/>
              </a:rPr>
              <a:t>v</a:t>
            </a:r>
            <a:r>
              <a:rPr sz="1150" b="0" dirty="0">
                <a:latin typeface="Gotham Book"/>
                <a:cs typeface="Gotham Book"/>
              </a:rPr>
              <a:t>oc</a:t>
            </a:r>
            <a:r>
              <a:rPr sz="1150" b="0" spc="-10" dirty="0">
                <a:latin typeface="Gotham Book"/>
                <a:cs typeface="Gotham Book"/>
              </a:rPr>
              <a:t>a</a:t>
            </a:r>
            <a:r>
              <a:rPr sz="1150" b="0" spc="-20" dirty="0">
                <a:latin typeface="Gotham Book"/>
                <a:cs typeface="Gotham Book"/>
              </a:rPr>
              <a:t>t</a:t>
            </a:r>
            <a:r>
              <a:rPr sz="1150" b="0" dirty="0">
                <a:latin typeface="Gotham Book"/>
                <a:cs typeface="Gotham Book"/>
              </a:rPr>
              <a:t>oria</a:t>
            </a:r>
            <a:endParaRPr sz="1150">
              <a:latin typeface="Gotham Book"/>
              <a:cs typeface="Gotham Book"/>
            </a:endParaRPr>
          </a:p>
          <a:p>
            <a:pPr>
              <a:lnSpc>
                <a:spcPts val="600"/>
              </a:lnSpc>
              <a:spcBef>
                <a:spcPts val="19"/>
              </a:spcBef>
              <a:buClr>
                <a:srgbClr val="6CB3B3"/>
              </a:buClr>
              <a:buFont typeface="Gotham Book"/>
              <a:buAutoNum type="arabicPeriod"/>
            </a:pPr>
            <a:endParaRPr sz="600"/>
          </a:p>
          <a:p>
            <a:pPr>
              <a:lnSpc>
                <a:spcPts val="1100"/>
              </a:lnSpc>
              <a:buClr>
                <a:srgbClr val="6CB3B3"/>
              </a:buClr>
              <a:buFont typeface="Gotham Book"/>
              <a:buAutoNum type="arabicPeriod"/>
            </a:pPr>
            <a:endParaRPr sz="110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spc="-30" dirty="0">
                <a:latin typeface="Gotham Book"/>
                <a:cs typeface="Gotham Book"/>
              </a:rPr>
              <a:t>A</a:t>
            </a:r>
            <a:r>
              <a:rPr sz="1150" b="0" spc="-20" dirty="0">
                <a:latin typeface="Gotham Book"/>
                <a:cs typeface="Gotham Book"/>
              </a:rPr>
              <a:t>c</a:t>
            </a:r>
            <a:r>
              <a:rPr sz="1150" b="0" dirty="0">
                <a:latin typeface="Gotham Book"/>
                <a:cs typeface="Gotham Book"/>
              </a:rPr>
              <a:t>ompañamien</a:t>
            </a:r>
            <a:r>
              <a:rPr sz="1150" b="0" spc="-20" dirty="0">
                <a:latin typeface="Gotham Book"/>
                <a:cs typeface="Gotham Book"/>
              </a:rPr>
              <a:t>t</a:t>
            </a:r>
            <a:r>
              <a:rPr sz="1150" b="0" dirty="0">
                <a:latin typeface="Gotham Book"/>
                <a:cs typeface="Gotham Book"/>
              </a:rPr>
              <a:t>o a medios</a:t>
            </a:r>
            <a:endParaRPr sz="1150">
              <a:latin typeface="Gotham Book"/>
              <a:cs typeface="Gotham Book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6CB3B3"/>
              </a:buClr>
              <a:buFont typeface="Gotham Book"/>
              <a:buAutoNum type="arabicPeriod"/>
            </a:pPr>
            <a:endParaRPr sz="700"/>
          </a:p>
          <a:p>
            <a:pPr>
              <a:lnSpc>
                <a:spcPts val="1100"/>
              </a:lnSpc>
              <a:buClr>
                <a:srgbClr val="6CB3B3"/>
              </a:buClr>
              <a:buFont typeface="Gotham Book"/>
              <a:buAutoNum type="arabicPeriod"/>
            </a:pPr>
            <a:endParaRPr sz="110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dirty="0">
                <a:latin typeface="Gotham Book"/>
                <a:cs typeface="Gotham Book"/>
              </a:rPr>
              <a:t>Di</a:t>
            </a:r>
            <a:r>
              <a:rPr sz="1150" b="0" spc="-15" dirty="0">
                <a:latin typeface="Gotham Book"/>
                <a:cs typeface="Gotham Book"/>
              </a:rPr>
              <a:t>s</a:t>
            </a:r>
            <a:r>
              <a:rPr sz="1150" b="0" dirty="0">
                <a:latin typeface="Gotham Book"/>
                <a:cs typeface="Gotham Book"/>
              </a:rPr>
              <a:t>tribución de in</a:t>
            </a:r>
            <a:r>
              <a:rPr sz="1150" b="0" spc="-15" dirty="0">
                <a:latin typeface="Gotham Book"/>
                <a:cs typeface="Gotham Book"/>
              </a:rPr>
              <a:t>f</a:t>
            </a:r>
            <a:r>
              <a:rPr sz="1150" b="0" dirty="0">
                <a:latin typeface="Gotham Book"/>
                <a:cs typeface="Gotham Book"/>
              </a:rPr>
              <a:t>ormación a medios</a:t>
            </a:r>
            <a:endParaRPr sz="1150">
              <a:latin typeface="Gotham Book"/>
              <a:cs typeface="Gotham Book"/>
            </a:endParaRPr>
          </a:p>
          <a:p>
            <a:pPr>
              <a:lnSpc>
                <a:spcPts val="600"/>
              </a:lnSpc>
              <a:spcBef>
                <a:spcPts val="19"/>
              </a:spcBef>
              <a:buClr>
                <a:srgbClr val="6CB3B3"/>
              </a:buClr>
              <a:buFont typeface="Gotham Book"/>
              <a:buAutoNum type="arabicPeriod"/>
            </a:pPr>
            <a:endParaRPr sz="600"/>
          </a:p>
          <a:p>
            <a:pPr>
              <a:lnSpc>
                <a:spcPts val="1100"/>
              </a:lnSpc>
              <a:buClr>
                <a:srgbClr val="6CB3B3"/>
              </a:buClr>
              <a:buFont typeface="Gotham Book"/>
              <a:buAutoNum type="arabicPeriod"/>
            </a:pPr>
            <a:endParaRPr sz="110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dirty="0">
                <a:latin typeface="Gotham Book"/>
                <a:cs typeface="Gotham Book"/>
              </a:rPr>
              <a:t>Ge</a:t>
            </a:r>
            <a:r>
              <a:rPr sz="1150" b="0" spc="-15" dirty="0">
                <a:latin typeface="Gotham Book"/>
                <a:cs typeface="Gotham Book"/>
              </a:rPr>
              <a:t>s</a:t>
            </a:r>
            <a:r>
              <a:rPr sz="1150" b="0" dirty="0">
                <a:latin typeface="Gotham Book"/>
                <a:cs typeface="Gotham Book"/>
              </a:rPr>
              <a:t>tión de ent</a:t>
            </a:r>
            <a:r>
              <a:rPr sz="1150" b="0" spc="-30" dirty="0">
                <a:latin typeface="Gotham Book"/>
                <a:cs typeface="Gotham Book"/>
              </a:rPr>
              <a:t>re</a:t>
            </a:r>
            <a:r>
              <a:rPr sz="1150" b="0" dirty="0">
                <a:latin typeface="Gotham Book"/>
                <a:cs typeface="Gotham Book"/>
              </a:rPr>
              <a:t>vi</a:t>
            </a:r>
            <a:r>
              <a:rPr sz="1150" b="0" spc="-15" dirty="0">
                <a:latin typeface="Gotham Book"/>
                <a:cs typeface="Gotham Book"/>
              </a:rPr>
              <a:t>s</a:t>
            </a:r>
            <a:r>
              <a:rPr sz="1150" b="0" dirty="0">
                <a:latin typeface="Gotham Book"/>
                <a:cs typeface="Gotham Book"/>
              </a:rPr>
              <a:t>tas</a:t>
            </a:r>
            <a:endParaRPr sz="1150">
              <a:latin typeface="Gotham Book"/>
              <a:cs typeface="Gotham Book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6CB3B3"/>
              </a:buClr>
              <a:buFont typeface="Gotham Book"/>
              <a:buAutoNum type="arabicPeriod"/>
            </a:pPr>
            <a:endParaRPr sz="700"/>
          </a:p>
          <a:p>
            <a:pPr>
              <a:lnSpc>
                <a:spcPts val="1100"/>
              </a:lnSpc>
              <a:buClr>
                <a:srgbClr val="6CB3B3"/>
              </a:buClr>
              <a:buFont typeface="Gotham Book"/>
              <a:buAutoNum type="arabicPeriod"/>
            </a:pPr>
            <a:endParaRPr sz="1100"/>
          </a:p>
          <a:p>
            <a:pPr marL="355600" indent="-342900">
              <a:lnSpc>
                <a:spcPct val="100000"/>
              </a:lnSpc>
              <a:buClr>
                <a:srgbClr val="6CB3B3"/>
              </a:buClr>
              <a:buFont typeface="Gotham Book"/>
              <a:buAutoNum type="arabicPeriod"/>
              <a:tabLst>
                <a:tab pos="355600" algn="l"/>
              </a:tabLst>
            </a:pPr>
            <a:r>
              <a:rPr sz="1150" b="0" dirty="0">
                <a:latin typeface="Gotham Book"/>
                <a:cs typeface="Gotham Book"/>
              </a:rPr>
              <a:t>Seguimien</a:t>
            </a:r>
            <a:r>
              <a:rPr sz="1150" b="0" spc="-20" dirty="0">
                <a:latin typeface="Gotham Book"/>
                <a:cs typeface="Gotham Book"/>
              </a:rPr>
              <a:t>t</a:t>
            </a:r>
            <a:r>
              <a:rPr sz="1150" b="0" dirty="0">
                <a:latin typeface="Gotham Book"/>
                <a:cs typeface="Gotham Book"/>
              </a:rPr>
              <a:t>o</a:t>
            </a:r>
            <a:endParaRPr sz="115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408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0789" y="642003"/>
            <a:ext cx="4503209" cy="421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0831" y="642004"/>
            <a:ext cx="6186288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3000" y="642004"/>
            <a:ext cx="5207562" cy="4215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65" dirty="0" smtClean="0">
                <a:solidFill>
                  <a:srgbClr val="67CACA"/>
                </a:solidFill>
              </a:rPr>
              <a:t>4.6</a:t>
            </a:r>
            <a:r>
              <a:rPr spc="-65" dirty="0" smtClean="0">
                <a:solidFill>
                  <a:srgbClr val="67CACA"/>
                </a:solidFill>
              </a:rPr>
              <a:t>.</a:t>
            </a:r>
            <a:r>
              <a:rPr spc="-60" dirty="0" smtClean="0">
                <a:solidFill>
                  <a:srgbClr val="67CACA"/>
                </a:solidFill>
              </a:rPr>
              <a:t> </a:t>
            </a:r>
            <a:r>
              <a:rPr sz="2100" b="0" dirty="0">
                <a:latin typeface="Gotham Thin"/>
                <a:cs typeface="Gotham Thin"/>
              </a:rPr>
              <a:t>PRESS OFFICE</a:t>
            </a:r>
          </a:p>
        </p:txBody>
      </p:sp>
      <p:sp>
        <p:nvSpPr>
          <p:cNvPr id="8" name="object 8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148" y="836700"/>
            <a:ext cx="4727575" cy="1107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0" dirty="0">
                <a:solidFill>
                  <a:srgbClr val="0C5D64"/>
                </a:solidFill>
                <a:latin typeface="Gotham Bold"/>
                <a:cs typeface="Gotham Bold"/>
              </a:rPr>
              <a:t>OBJETI</a:t>
            </a:r>
            <a:r>
              <a:rPr sz="1100" b="1" spc="-85" dirty="0">
                <a:solidFill>
                  <a:srgbClr val="0C5D64"/>
                </a:solidFill>
                <a:latin typeface="Gotham Bold"/>
                <a:cs typeface="Gotham Bold"/>
              </a:rPr>
              <a:t>V</a:t>
            </a:r>
            <a:r>
              <a:rPr sz="1100" b="1" spc="-35" dirty="0">
                <a:solidFill>
                  <a:srgbClr val="0C5D64"/>
                </a:solidFill>
                <a:latin typeface="Gotham Bold"/>
                <a:cs typeface="Gotham Bold"/>
              </a:rPr>
              <a:t>O:</a:t>
            </a:r>
            <a:endParaRPr sz="1100" dirty="0">
              <a:latin typeface="Gotham Bold"/>
              <a:cs typeface="Gotham Bold"/>
            </a:endParaRPr>
          </a:p>
          <a:p>
            <a:pPr marL="12700" marR="6350">
              <a:lnSpc>
                <a:spcPct val="101200"/>
              </a:lnSpc>
              <a:spcBef>
                <a:spcPts val="225"/>
              </a:spcBef>
            </a:pP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Man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ener una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omunicación permanen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 y sólida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 los medios de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omunicación pa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a t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ansmitir los mensajes cl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00" b="0" spc="-35" dirty="0">
                <a:solidFill>
                  <a:srgbClr val="080F17"/>
                </a:solidFill>
                <a:latin typeface="Gotham Book"/>
                <a:cs typeface="Gotham Book"/>
              </a:rPr>
              <a:t>v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 de </a:t>
            </a:r>
            <a:r>
              <a:rPr lang="es-MX" sz="1100" b="1" spc="-30" dirty="0" smtClean="0">
                <a:solidFill>
                  <a:srgbClr val="0C5D64"/>
                </a:solidFill>
                <a:latin typeface="Gotham Black"/>
                <a:cs typeface="Gotham Black"/>
              </a:rPr>
              <a:t>FARMACIAS DEL AHORRO</a:t>
            </a:r>
            <a:r>
              <a:rPr sz="1100" b="1" spc="-30" dirty="0" smtClean="0">
                <a:solidFill>
                  <a:srgbClr val="0C5D64"/>
                </a:solidFill>
                <a:latin typeface="Gotham Black"/>
                <a:cs typeface="Gotham Black"/>
              </a:rPr>
              <a:t>.</a:t>
            </a:r>
            <a:endParaRPr sz="1100" dirty="0">
              <a:latin typeface="Gotham Black"/>
              <a:cs typeface="Gotham Black"/>
            </a:endParaRPr>
          </a:p>
          <a:p>
            <a:pPr>
              <a:lnSpc>
                <a:spcPts val="700"/>
              </a:lnSpc>
              <a:spcBef>
                <a:spcPts val="44"/>
              </a:spcBef>
            </a:pPr>
            <a:endParaRPr sz="700" dirty="0"/>
          </a:p>
          <a:p>
            <a:pPr>
              <a:lnSpc>
                <a:spcPts val="1100"/>
              </a:lnSpc>
            </a:pPr>
            <a:endParaRPr sz="1100" dirty="0"/>
          </a:p>
          <a:p>
            <a:pPr marL="12700">
              <a:lnSpc>
                <a:spcPct val="100000"/>
              </a:lnSpc>
            </a:pPr>
            <a:r>
              <a:rPr sz="1100" b="1" spc="-150" dirty="0">
                <a:solidFill>
                  <a:srgbClr val="0C5D64"/>
                </a:solidFill>
                <a:latin typeface="Gotham Bold"/>
                <a:cs typeface="Gotham Bold"/>
              </a:rPr>
              <a:t>T</a:t>
            </a:r>
            <a:r>
              <a:rPr sz="1100" b="1" spc="-35" dirty="0">
                <a:solidFill>
                  <a:srgbClr val="0C5D64"/>
                </a:solidFill>
                <a:latin typeface="Gotham Bold"/>
                <a:cs typeface="Gotham Bold"/>
              </a:rPr>
              <a:t>áctica:</a:t>
            </a:r>
            <a:endParaRPr sz="1100" dirty="0">
              <a:latin typeface="Gotham Bold"/>
              <a:cs typeface="Gotham 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148" y="2000528"/>
            <a:ext cx="10985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FEFBFF"/>
                </a:solidFill>
                <a:latin typeface="Gotham Book"/>
                <a:cs typeface="Gotham Book"/>
              </a:rPr>
              <a:t>1.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2748" y="2000528"/>
            <a:ext cx="3178810" cy="11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Elabo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ación de m</a:t>
            </a:r>
            <a:r>
              <a:rPr sz="1100" b="0" spc="-10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eriales de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omunicación:</a:t>
            </a:r>
            <a:endParaRPr sz="1100" dirty="0">
              <a:latin typeface="Gotham Book"/>
              <a:cs typeface="Gotham Book"/>
            </a:endParaRPr>
          </a:p>
          <a:p>
            <a:pPr marL="364490" indent="-351790">
              <a:lnSpc>
                <a:spcPct val="100000"/>
              </a:lnSpc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Boletines</a:t>
            </a:r>
            <a:r>
              <a:rPr sz="1100" b="1" spc="-30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 de </a:t>
            </a: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prensa</a:t>
            </a:r>
            <a:endParaRPr sz="1100" dirty="0">
              <a:latin typeface="Gotham Book" panose="02000604040000020004" pitchFamily="50" charset="0"/>
              <a:cs typeface="Gotham Black"/>
            </a:endParaRPr>
          </a:p>
          <a:p>
            <a:pPr marL="364490" indent="-351790">
              <a:lnSpc>
                <a:spcPct val="100000"/>
              </a:lnSpc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0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Hoja de datos</a:t>
            </a:r>
            <a:endParaRPr sz="1100" dirty="0">
              <a:latin typeface="Gotham Book" panose="02000604040000020004" pitchFamily="50" charset="0"/>
              <a:cs typeface="Gotham Black"/>
            </a:endParaRPr>
          </a:p>
          <a:p>
            <a:pPr marL="364490" indent="-351790">
              <a:lnSpc>
                <a:spcPct val="100000"/>
              </a:lnSpc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Infografías</a:t>
            </a:r>
            <a:endParaRPr sz="1100" dirty="0">
              <a:latin typeface="Gotham Book" panose="02000604040000020004" pitchFamily="50" charset="0"/>
              <a:cs typeface="Gotham Black"/>
            </a:endParaRPr>
          </a:p>
          <a:p>
            <a:pPr marL="364490" indent="-351790">
              <a:lnSpc>
                <a:spcPct val="100000"/>
              </a:lnSpc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40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Perfil</a:t>
            </a:r>
            <a:r>
              <a:rPr sz="1100" b="1" spc="-30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 de voceros y directivos</a:t>
            </a:r>
            <a:endParaRPr sz="1100" dirty="0">
              <a:latin typeface="Gotham Book" panose="02000604040000020004" pitchFamily="50" charset="0"/>
              <a:cs typeface="Gotham Black"/>
            </a:endParaRPr>
          </a:p>
          <a:p>
            <a:pPr marL="364490" indent="-351790">
              <a:lnSpc>
                <a:spcPct val="100000"/>
              </a:lnSpc>
              <a:spcBef>
                <a:spcPts val="1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20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Q&amp;A</a:t>
            </a:r>
            <a:endParaRPr sz="1100" dirty="0">
              <a:latin typeface="Gotham Book" panose="02000604040000020004" pitchFamily="50" charset="0"/>
              <a:cs typeface="Gotham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148" y="3410228"/>
            <a:ext cx="14541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FEFBFF"/>
                </a:solidFill>
                <a:latin typeface="Gotham Book"/>
                <a:cs typeface="Gotham Book"/>
              </a:rPr>
              <a:t>3.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748" y="3408216"/>
            <a:ext cx="497395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 marR="6350">
              <a:lnSpc>
                <a:spcPct val="101200"/>
              </a:lnSpc>
            </a:pP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Di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tribución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tan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de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in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ormación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pa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los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di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f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es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fuen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es</a:t>
            </a:r>
            <a:r>
              <a:rPr sz="1100" b="0" spc="105" dirty="0">
                <a:solidFill>
                  <a:srgbClr val="080F17"/>
                </a:solidFill>
                <a:latin typeface="Gotham Book"/>
                <a:cs typeface="Gotham Book"/>
              </a:rPr>
              <a:t> 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de in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és pa</a:t>
            </a: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a </a:t>
            </a:r>
            <a:r>
              <a:rPr lang="es-MX" sz="1100" b="1" spc="-25" dirty="0" smtClean="0">
                <a:solidFill>
                  <a:srgbClr val="0C5D64"/>
                </a:solidFill>
                <a:latin typeface="Gotham Black"/>
                <a:cs typeface="Gotham Black"/>
              </a:rPr>
              <a:t>FARMACIAS DEL AHORRO</a:t>
            </a:r>
            <a:r>
              <a:rPr sz="1100" b="0" dirty="0" smtClean="0">
                <a:solidFill>
                  <a:srgbClr val="080F17"/>
                </a:solidFill>
                <a:latin typeface="Gotham Book"/>
                <a:cs typeface="Gotham Book"/>
              </a:rPr>
              <a:t>:</a:t>
            </a:r>
            <a:endParaRPr sz="1100" dirty="0">
              <a:latin typeface="Gotham Book"/>
              <a:cs typeface="Gotham Book"/>
            </a:endParaRPr>
          </a:p>
          <a:p>
            <a:pPr marL="364490" indent="-351790">
              <a:spcBef>
                <a:spcPts val="24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Negocios</a:t>
            </a:r>
          </a:p>
          <a:p>
            <a:pPr marL="364490" indent="-351790"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Información General</a:t>
            </a:r>
          </a:p>
          <a:p>
            <a:pPr marL="364490" indent="-351790">
              <a:spcBef>
                <a:spcPts val="280"/>
              </a:spcBef>
              <a:buClr>
                <a:srgbClr val="177F6D"/>
              </a:buClr>
              <a:buFont typeface="Arial"/>
              <a:buChar char="•"/>
              <a:tabLst>
                <a:tab pos="365125" algn="l"/>
              </a:tabLst>
            </a:pPr>
            <a:r>
              <a:rPr sz="1100" b="1" spc="-35" dirty="0">
                <a:solidFill>
                  <a:srgbClr val="0C5D64"/>
                </a:solidFill>
                <a:latin typeface="Gotham Book" panose="02000604040000020004" pitchFamily="50" charset="0"/>
                <a:cs typeface="Gotham Black"/>
              </a:rPr>
              <a:t>Medios nativos digitales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7148" y="4591328"/>
            <a:ext cx="15367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FEFBFF"/>
                </a:solidFill>
                <a:latin typeface="Gotham Book"/>
                <a:cs typeface="Gotham Book"/>
              </a:rPr>
              <a:t>4.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349" y="4591328"/>
            <a:ext cx="454279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spc="-30" dirty="0">
                <a:solidFill>
                  <a:srgbClr val="080F17"/>
                </a:solidFill>
                <a:latin typeface="Gotham Book"/>
                <a:cs typeface="Gotham Book"/>
              </a:rPr>
              <a:t>A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camien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</a:t>
            </a:r>
            <a:r>
              <a:rPr sz="1100" b="0" spc="-15" dirty="0">
                <a:solidFill>
                  <a:srgbClr val="080F17"/>
                </a:solidFill>
                <a:latin typeface="Gotham Book"/>
                <a:cs typeface="Gotham Book"/>
              </a:rPr>
              <a:t>s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tan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 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c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on edi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es y 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epor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</a:t>
            </a:r>
            <a:r>
              <a:rPr sz="1100" b="0" spc="-25" dirty="0">
                <a:solidFill>
                  <a:srgbClr val="080F17"/>
                </a:solidFill>
                <a:latin typeface="Gotham Book"/>
                <a:cs typeface="Gotham Book"/>
              </a:rPr>
              <a:t>r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os de las fuen</a:t>
            </a:r>
            <a:r>
              <a:rPr sz="1100" b="0" spc="-20" dirty="0">
                <a:solidFill>
                  <a:srgbClr val="080F17"/>
                </a:solidFill>
                <a:latin typeface="Gotham Book"/>
                <a:cs typeface="Gotham Book"/>
              </a:rPr>
              <a:t>t</a:t>
            </a:r>
            <a:r>
              <a:rPr sz="1100" b="0" dirty="0">
                <a:solidFill>
                  <a:srgbClr val="080F17"/>
                </a:solidFill>
                <a:latin typeface="Gotham Book"/>
                <a:cs typeface="Gotham Book"/>
              </a:rPr>
              <a:t>es.</a:t>
            </a:r>
            <a:endParaRPr sz="110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6045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MEDIOS	/ INFORMACIÓN 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2143" y="3376887"/>
            <a:ext cx="1107395" cy="276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743" y="3421235"/>
            <a:ext cx="1419186" cy="18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6506" y="2736784"/>
            <a:ext cx="772756" cy="170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88544" y="3407124"/>
            <a:ext cx="1225659" cy="216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5644" y="2715282"/>
            <a:ext cx="1036166" cy="213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8323" y="3402896"/>
            <a:ext cx="1109570" cy="224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3665" y="4151317"/>
            <a:ext cx="1310327" cy="2593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9067" y="3383605"/>
            <a:ext cx="928653" cy="2634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4134518"/>
            <a:ext cx="1071109" cy="292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2559" y="2722673"/>
            <a:ext cx="920588" cy="1989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1741" y="4094872"/>
            <a:ext cx="830546" cy="3722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0230" y="4108983"/>
            <a:ext cx="520099" cy="3440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2591" y="3382933"/>
            <a:ext cx="1341238" cy="264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61214" y="4158037"/>
            <a:ext cx="1333174" cy="2459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0949" y="1796158"/>
            <a:ext cx="494739" cy="3713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6023" y="1690578"/>
            <a:ext cx="573667" cy="582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9174" y="1807201"/>
            <a:ext cx="766926" cy="3493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87576" y="2586399"/>
            <a:ext cx="457910" cy="4714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4201" y="1750059"/>
            <a:ext cx="598757" cy="4635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04348" y="2696028"/>
            <a:ext cx="807558" cy="2521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3831" y="1650756"/>
            <a:ext cx="843556" cy="6621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3627" y="965498"/>
            <a:ext cx="506339" cy="4039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54010" y="967271"/>
            <a:ext cx="528343" cy="40040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21238" y="863714"/>
            <a:ext cx="453452" cy="5212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4340" y="1734830"/>
            <a:ext cx="488721" cy="4940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1253" y="933978"/>
            <a:ext cx="942308" cy="43370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64778" y="949957"/>
            <a:ext cx="643464" cy="4350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5646" y="965156"/>
            <a:ext cx="399401" cy="40463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13606" y="1057537"/>
            <a:ext cx="1119673" cy="21987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499" y="1798889"/>
            <a:ext cx="801570" cy="3659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586" y="2449853"/>
            <a:ext cx="744541" cy="7445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31922" y="2604938"/>
            <a:ext cx="772356" cy="43437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60024" y="1769371"/>
            <a:ext cx="690788" cy="4249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0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MEDIOS	/ 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9595" y="1982775"/>
            <a:ext cx="579932" cy="4297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5251" y="3833181"/>
            <a:ext cx="672451" cy="674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928" y="3968116"/>
            <a:ext cx="898991" cy="4041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2038" y="3120205"/>
            <a:ext cx="536761" cy="545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3058" y="3068508"/>
            <a:ext cx="701862" cy="536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7620" y="3242397"/>
            <a:ext cx="946619" cy="2917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2484" y="3792941"/>
            <a:ext cx="988815" cy="7661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4152" y="1053180"/>
            <a:ext cx="593529" cy="4673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1830" y="1031382"/>
            <a:ext cx="619322" cy="4632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5043" y="1825722"/>
            <a:ext cx="531535" cy="6031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09344" y="1825722"/>
            <a:ext cx="572878" cy="571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3317" y="1845265"/>
            <a:ext cx="1104572" cy="5018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02219" y="994571"/>
            <a:ext cx="754267" cy="5033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51299" y="1056432"/>
            <a:ext cx="468178" cy="4681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32391" y="1194559"/>
            <a:ext cx="1312478" cy="254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36561" y="1689444"/>
            <a:ext cx="8064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7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elevisión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9141" y="3579911"/>
            <a:ext cx="4902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Radio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5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MEDIOS	/ NEGOCIOS</a:t>
            </a:r>
          </a:p>
        </p:txBody>
      </p:sp>
      <p:sp>
        <p:nvSpPr>
          <p:cNvPr id="3" name="object 3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610" y="1787082"/>
            <a:ext cx="1271107" cy="317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7154" y="1846422"/>
            <a:ext cx="1863299" cy="247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7920" y="1861605"/>
            <a:ext cx="851247" cy="18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8463" y="1843184"/>
            <a:ext cx="1638867" cy="2893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5033" y="4038703"/>
            <a:ext cx="1226007" cy="252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9029" y="2583813"/>
            <a:ext cx="1189031" cy="240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1607" y="2532786"/>
            <a:ext cx="1513086" cy="2995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82003" y="4047307"/>
            <a:ext cx="1354855" cy="2356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663" y="2605100"/>
            <a:ext cx="953510" cy="2704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9227" y="3893224"/>
            <a:ext cx="605443" cy="5437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5981" y="3293560"/>
            <a:ext cx="1246022" cy="3408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6563" y="3389686"/>
            <a:ext cx="916656" cy="1980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790" y="3302193"/>
            <a:ext cx="1215791" cy="307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31951" y="3324651"/>
            <a:ext cx="1584279" cy="312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0275" y="4049176"/>
            <a:ext cx="1257013" cy="231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0501" y="3324651"/>
            <a:ext cx="1675794" cy="341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9469" y="1225473"/>
            <a:ext cx="9747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Periódicos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01697" y="2518470"/>
            <a:ext cx="1597602" cy="401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7224" y="2610790"/>
            <a:ext cx="1600106" cy="21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6123" y="4019058"/>
            <a:ext cx="1594510" cy="2921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4796" y="1862078"/>
            <a:ext cx="1466589" cy="2515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222" y="4033618"/>
            <a:ext cx="1195720" cy="2630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4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MEDIOS</a:t>
            </a:r>
            <a:r>
              <a:rPr lang="es-MX"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/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NEGOCIOS</a:t>
            </a:r>
          </a:p>
        </p:txBody>
      </p:sp>
      <p:sp>
        <p:nvSpPr>
          <p:cNvPr id="3" name="object 3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534" y="3808842"/>
            <a:ext cx="1268039" cy="457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8211" y="2903780"/>
            <a:ext cx="1635015" cy="377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2205" y="1885859"/>
            <a:ext cx="1280052" cy="407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2610" y="2983510"/>
            <a:ext cx="1519243" cy="298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1801" y="3858108"/>
            <a:ext cx="1343400" cy="431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2754" y="1942653"/>
            <a:ext cx="1325924" cy="293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2454" y="1620944"/>
            <a:ext cx="1659837" cy="9313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5791" y="1801534"/>
            <a:ext cx="1298773" cy="5045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97263" y="2788051"/>
            <a:ext cx="1525029" cy="3909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2312" y="1262016"/>
            <a:ext cx="8051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Revi</a:t>
            </a:r>
            <a:r>
              <a:rPr sz="1600" spc="-10" dirty="0">
                <a:latin typeface="Arial"/>
                <a:cs typeface="Arial"/>
              </a:rPr>
              <a:t>stas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9170" y="2557772"/>
            <a:ext cx="692014" cy="6920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20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MEDIOS	/ 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2142" y="1509683"/>
            <a:ext cx="990594" cy="444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2024" y="1547370"/>
            <a:ext cx="620323" cy="410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0814" y="1629227"/>
            <a:ext cx="86169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Agencias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814" y="2837892"/>
            <a:ext cx="77089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Po</a:t>
            </a:r>
            <a:r>
              <a:rPr sz="1600" spc="-5" dirty="0">
                <a:latin typeface="Arial"/>
                <a:cs typeface="Arial"/>
              </a:rPr>
              <a:t>rtales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3526" y="1355690"/>
            <a:ext cx="556178" cy="653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5340" y="1511622"/>
            <a:ext cx="1235155" cy="443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6606" y="1470978"/>
            <a:ext cx="1274352" cy="4827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2142" y="2869134"/>
            <a:ext cx="1588462" cy="254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3539" y="2788431"/>
            <a:ext cx="897739" cy="335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14510" y="2752502"/>
            <a:ext cx="1556811" cy="407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3084" y="2703082"/>
            <a:ext cx="1037874" cy="420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2330" y="3560352"/>
            <a:ext cx="1708087" cy="4001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19097" y="3586622"/>
            <a:ext cx="1845036" cy="3476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5859" y="3489374"/>
            <a:ext cx="1079499" cy="5113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06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5" y="176724"/>
            <a:ext cx="419036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MEDIOS</a:t>
            </a:r>
            <a:r>
              <a:rPr lang="es-MX"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/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SALUD</a:t>
            </a:r>
          </a:p>
        </p:txBody>
      </p:sp>
      <p:sp>
        <p:nvSpPr>
          <p:cNvPr id="3" name="object 3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5408" y="4221083"/>
            <a:ext cx="1033779" cy="233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2052" y="1721798"/>
            <a:ext cx="930909" cy="525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25593" y="2477920"/>
            <a:ext cx="613409" cy="572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1655" y="2608744"/>
            <a:ext cx="1033779" cy="3111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6167" y="3428488"/>
            <a:ext cx="1122679" cy="214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4220" y="1756727"/>
            <a:ext cx="628650" cy="4559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2207" y="1080696"/>
            <a:ext cx="990599" cy="415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8098" y="1057197"/>
            <a:ext cx="1168399" cy="4623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81753" y="1860243"/>
            <a:ext cx="1101089" cy="2489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7205" y="1176590"/>
            <a:ext cx="1122679" cy="2235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9692" y="2599853"/>
            <a:ext cx="595629" cy="3289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8150" y="3369426"/>
            <a:ext cx="1240790" cy="332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07927" y="4158211"/>
            <a:ext cx="899159" cy="359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8047" y="1831664"/>
            <a:ext cx="1319531" cy="306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685" y="4150590"/>
            <a:ext cx="1315720" cy="374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7501" y="1818328"/>
            <a:ext cx="1216658" cy="3327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47970" y="3352913"/>
            <a:ext cx="1315718" cy="3657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6380" y="1127055"/>
            <a:ext cx="1358898" cy="3226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65115" y="2570639"/>
            <a:ext cx="1281431" cy="3873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287" y="3343388"/>
            <a:ext cx="1035050" cy="3848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972" y="4041993"/>
            <a:ext cx="487679" cy="5918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8433" y="3305919"/>
            <a:ext cx="887729" cy="4597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021" y="1100427"/>
            <a:ext cx="1221581" cy="37587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1036" y="2583315"/>
            <a:ext cx="933549" cy="36204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0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MEDIOS</a:t>
            </a:r>
            <a:r>
              <a:rPr lang="es-MX"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/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410" y="3607723"/>
            <a:ext cx="8790708" cy="82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963" y="3632419"/>
            <a:ext cx="8698230" cy="733425"/>
          </a:xfrm>
          <a:custGeom>
            <a:avLst/>
            <a:gdLst/>
            <a:ahLst/>
            <a:cxnLst/>
            <a:rect l="l" t="t" r="r" b="b"/>
            <a:pathLst>
              <a:path w="8698230" h="733425">
                <a:moveTo>
                  <a:pt x="0" y="733269"/>
                </a:moveTo>
                <a:lnTo>
                  <a:pt x="8698085" y="733269"/>
                </a:lnTo>
                <a:lnTo>
                  <a:pt x="8698085" y="0"/>
                </a:lnTo>
                <a:lnTo>
                  <a:pt x="0" y="0"/>
                </a:lnTo>
                <a:lnTo>
                  <a:pt x="0" y="733269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410" y="2074025"/>
            <a:ext cx="8790708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963" y="2095741"/>
            <a:ext cx="8698230" cy="733425"/>
          </a:xfrm>
          <a:custGeom>
            <a:avLst/>
            <a:gdLst/>
            <a:ahLst/>
            <a:cxnLst/>
            <a:rect l="l" t="t" r="r" b="b"/>
            <a:pathLst>
              <a:path w="8698230" h="733425">
                <a:moveTo>
                  <a:pt x="0" y="733269"/>
                </a:moveTo>
                <a:lnTo>
                  <a:pt x="8698085" y="733269"/>
                </a:lnTo>
                <a:lnTo>
                  <a:pt x="8698085" y="0"/>
                </a:lnTo>
                <a:lnTo>
                  <a:pt x="0" y="0"/>
                </a:lnTo>
                <a:lnTo>
                  <a:pt x="0" y="733269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6799" y="2448344"/>
            <a:ext cx="492759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6350" indent="-74930">
              <a:lnSpc>
                <a:spcPts val="1000"/>
              </a:lnSpc>
            </a:pP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Alberto Bello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92486" y="1745673"/>
            <a:ext cx="748145" cy="748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02698" y="4036683"/>
            <a:ext cx="42354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 marR="6350" indent="-38735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C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ar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los Mota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5712" y="3266902"/>
            <a:ext cx="748145" cy="7606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2149" y="2930316"/>
            <a:ext cx="299149" cy="299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36112" y="2448344"/>
            <a:ext cx="44259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32384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J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ús Mart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ín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3898" y="4036683"/>
            <a:ext cx="492759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marR="6350" indent="-571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Alberto Agu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ilar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7639" y="4036683"/>
            <a:ext cx="476884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6350" indent="-32384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I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v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onne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Ba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ch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6648" y="2448344"/>
            <a:ext cx="86995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293370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C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 Gó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mez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 L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eyva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0985" y="3246120"/>
            <a:ext cx="768927" cy="8021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627" y="3305338"/>
            <a:ext cx="598386" cy="628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340" y="3291051"/>
            <a:ext cx="627380" cy="657225"/>
          </a:xfrm>
          <a:custGeom>
            <a:avLst/>
            <a:gdLst/>
            <a:ahLst/>
            <a:cxnLst/>
            <a:rect l="l" t="t" r="r" b="b"/>
            <a:pathLst>
              <a:path w="627380" h="657225">
                <a:moveTo>
                  <a:pt x="0" y="0"/>
                </a:moveTo>
                <a:lnTo>
                  <a:pt x="627062" y="0"/>
                </a:lnTo>
                <a:lnTo>
                  <a:pt x="627062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35035" y="4036683"/>
            <a:ext cx="61658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39" marR="6350" indent="-92075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Jona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th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n To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r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re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92486" y="3266902"/>
            <a:ext cx="748145" cy="7564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2256" y="2448345"/>
            <a:ext cx="68453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25095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g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armie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nt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65712" y="1745673"/>
            <a:ext cx="748145" cy="7647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6961" y="1399259"/>
            <a:ext cx="769523" cy="1846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01279" y="2448345"/>
            <a:ext cx="36957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6350" indent="-2095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Darí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 C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lis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34744" y="1745673"/>
            <a:ext cx="748145" cy="7481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42722" y="4036683"/>
            <a:ext cx="62928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48895">
              <a:lnSpc>
                <a:spcPts val="1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Bárbara And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ers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o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7969" y="3287684"/>
            <a:ext cx="748145" cy="7148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08540" y="2982344"/>
            <a:ext cx="692169" cy="1950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94499" y="4026092"/>
            <a:ext cx="55372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2700">
              <a:lnSpc>
                <a:spcPts val="1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Rod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igo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P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checo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5928" y="2911206"/>
            <a:ext cx="345785" cy="337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35735" y="2422945"/>
            <a:ext cx="728980" cy="28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Katia</a:t>
            </a:r>
            <a:endParaRPr sz="1000">
              <a:latin typeface="Tahoma"/>
              <a:cs typeface="Tahoma"/>
            </a:endParaRPr>
          </a:p>
          <a:p>
            <a:pPr algn="ctr">
              <a:lnSpc>
                <a:spcPts val="11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D’ 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Artigu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97475" y="1392970"/>
            <a:ext cx="771712" cy="1972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57489" y="2962000"/>
            <a:ext cx="565874" cy="2357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26547" y="2940575"/>
            <a:ext cx="341957" cy="278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985" y="1720735"/>
            <a:ext cx="768927" cy="7730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9627" y="1781347"/>
            <a:ext cx="598386" cy="59838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5340" y="1767060"/>
            <a:ext cx="627380" cy="627380"/>
          </a:xfrm>
          <a:custGeom>
            <a:avLst/>
            <a:gdLst/>
            <a:ahLst/>
            <a:cxnLst/>
            <a:rect l="l" t="t" r="r" b="b"/>
            <a:pathLst>
              <a:path w="627380" h="627380">
                <a:moveTo>
                  <a:pt x="0" y="0"/>
                </a:moveTo>
                <a:lnTo>
                  <a:pt x="627062" y="0"/>
                </a:lnTo>
                <a:lnTo>
                  <a:pt x="627062" y="627062"/>
                </a:lnTo>
                <a:lnTo>
                  <a:pt x="0" y="627062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464" y="1321244"/>
            <a:ext cx="340716" cy="3407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6235" y="2992080"/>
            <a:ext cx="634189" cy="17562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7338" y="3233651"/>
            <a:ext cx="822959" cy="8229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58824" y="3295201"/>
            <a:ext cx="649012" cy="649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4535" y="3280914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5">
                <a:moveTo>
                  <a:pt x="0" y="0"/>
                </a:moveTo>
                <a:lnTo>
                  <a:pt x="677465" y="0"/>
                </a:lnTo>
                <a:lnTo>
                  <a:pt x="677465" y="677465"/>
                </a:lnTo>
                <a:lnTo>
                  <a:pt x="0" y="67746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7759" y="1704109"/>
            <a:ext cx="773083" cy="7647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98332" y="1765041"/>
            <a:ext cx="598386" cy="5898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84045" y="1750753"/>
            <a:ext cx="627380" cy="618490"/>
          </a:xfrm>
          <a:custGeom>
            <a:avLst/>
            <a:gdLst/>
            <a:ahLst/>
            <a:cxnLst/>
            <a:rect l="l" t="t" r="r" b="b"/>
            <a:pathLst>
              <a:path w="627379" h="618489">
                <a:moveTo>
                  <a:pt x="0" y="0"/>
                </a:moveTo>
                <a:lnTo>
                  <a:pt x="627062" y="0"/>
                </a:lnTo>
                <a:lnTo>
                  <a:pt x="627062" y="618330"/>
                </a:lnTo>
                <a:lnTo>
                  <a:pt x="0" y="61833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7759" y="3266902"/>
            <a:ext cx="773083" cy="76061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98332" y="3324719"/>
            <a:ext cx="598386" cy="5899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84045" y="3310431"/>
            <a:ext cx="627380" cy="619125"/>
          </a:xfrm>
          <a:custGeom>
            <a:avLst/>
            <a:gdLst/>
            <a:ahLst/>
            <a:cxnLst/>
            <a:rect l="l" t="t" r="r" b="b"/>
            <a:pathLst>
              <a:path w="627379" h="619125">
                <a:moveTo>
                  <a:pt x="0" y="0"/>
                </a:moveTo>
                <a:lnTo>
                  <a:pt x="627062" y="0"/>
                </a:lnTo>
                <a:lnTo>
                  <a:pt x="627062" y="618727"/>
                </a:lnTo>
                <a:lnTo>
                  <a:pt x="0" y="61872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1345" y="1737361"/>
            <a:ext cx="764770" cy="7730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30672" y="1350378"/>
            <a:ext cx="487730" cy="3251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55726" y="1272185"/>
            <a:ext cx="464501" cy="4180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03288" y="886919"/>
            <a:ext cx="17430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íderes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pinión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46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>
                <a:solidFill>
                  <a:srgbClr val="67CACA"/>
                </a:solidFill>
              </a:rPr>
              <a:t>1. </a:t>
            </a:r>
            <a:r>
              <a:rPr lang="es-MX" b="0" dirty="0" smtClean="0">
                <a:latin typeface="Gotham Thin"/>
                <a:cs typeface="Gotham Thin"/>
              </a:rPr>
              <a:t>ANTECEDENTES DE CRISIS MANEJADAS</a:t>
            </a:r>
            <a:endParaRPr lang="es-MX" spc="-50" dirty="0">
              <a:latin typeface="Gotham Bold" pitchFamily="50" charset="0"/>
              <a:cs typeface="Gotham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60" name="Imagen 5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/>
          <a:srcRect l="5019" t="16171" r="54960" b="5731"/>
          <a:stretch/>
        </p:blipFill>
        <p:spPr>
          <a:xfrm>
            <a:off x="5479950" y="1908708"/>
            <a:ext cx="1829872" cy="1774071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61" name="Picture 2" descr="Resultado de imagen para red bull azteca">
            <a:hlinkClick r:id="" action="ppaction://noaction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5" r="44270" b="17830"/>
          <a:stretch/>
        </p:blipFill>
        <p:spPr bwMode="auto">
          <a:xfrm>
            <a:off x="1" y="1908708"/>
            <a:ext cx="1793252" cy="1772506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Resultado de imagen para ica linea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4" t="8470" r="8295" b="1050"/>
          <a:stretch/>
        </p:blipFill>
        <p:spPr bwMode="auto">
          <a:xfrm>
            <a:off x="1800781" y="1908707"/>
            <a:ext cx="1839459" cy="1772507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Resultado de imagen para peÃ±asquit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16622" r="38076" b="4803"/>
          <a:stretch/>
        </p:blipFill>
        <p:spPr bwMode="auto">
          <a:xfrm>
            <a:off x="3640239" y="1908707"/>
            <a:ext cx="1829874" cy="1772507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8" descr="Resultado de imagen para party">
            <a:hlinkClick r:id="" action="ppaction://noaction"/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t="6057" r="27244" b="7227"/>
          <a:stretch/>
        </p:blipFill>
        <p:spPr bwMode="auto">
          <a:xfrm>
            <a:off x="7319659" y="1919002"/>
            <a:ext cx="1824340" cy="1763777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ángulo 80"/>
          <p:cNvSpPr/>
          <p:nvPr/>
        </p:nvSpPr>
        <p:spPr>
          <a:xfrm>
            <a:off x="0" y="1164755"/>
            <a:ext cx="9144000" cy="6249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255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ahoma"/>
              <a:ea typeface="Tahoma"/>
              <a:cs typeface="+mj-cs"/>
              <a:sym typeface="Gotham Book"/>
            </a:endParaRPr>
          </a:p>
        </p:txBody>
      </p:sp>
      <p:pic>
        <p:nvPicPr>
          <p:cNvPr id="75" name="Imagen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358" y="1412115"/>
            <a:ext cx="1067673" cy="130203"/>
          </a:xfrm>
          <a:prstGeom prst="rect">
            <a:avLst/>
          </a:prstGeom>
        </p:spPr>
      </p:pic>
      <p:pic>
        <p:nvPicPr>
          <p:cNvPr id="67" name="Picture 4" descr="Resultado de imagen para red bull logo 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0" y="1302902"/>
            <a:ext cx="786372" cy="3486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n relacionada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43" y="1284162"/>
            <a:ext cx="585884" cy="3861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Imagen 68" descr="LogoGoldcorp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6" y="1420688"/>
            <a:ext cx="1043489" cy="113057"/>
          </a:xfrm>
          <a:prstGeom prst="rect">
            <a:avLst/>
          </a:prstGeom>
        </p:spPr>
      </p:pic>
      <p:grpSp>
        <p:nvGrpSpPr>
          <p:cNvPr id="71" name="Grupo 16"/>
          <p:cNvGrpSpPr>
            <a:grpSpLocks noChangeAspect="1"/>
          </p:cNvGrpSpPr>
          <p:nvPr/>
        </p:nvGrpSpPr>
        <p:grpSpPr>
          <a:xfrm>
            <a:off x="7849356" y="1270100"/>
            <a:ext cx="787427" cy="414232"/>
            <a:chOff x="8094562" y="5345448"/>
            <a:chExt cx="2878349" cy="1524001"/>
          </a:xfrm>
        </p:grpSpPr>
        <p:pic>
          <p:nvPicPr>
            <p:cNvPr id="72" name="Picture 26" descr="Resultado de imagen para Jagermeister logo png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411" y="5345448"/>
              <a:ext cx="28575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6" descr="Resultado de imagen para Jagermeister logo 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93" b="-1"/>
            <a:stretch/>
          </p:blipFill>
          <p:spPr bwMode="auto">
            <a:xfrm>
              <a:off x="8094562" y="6256683"/>
              <a:ext cx="2857500" cy="61276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624" y="176724"/>
            <a:ext cx="8769373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16555" algn="l"/>
              </a:tabLst>
            </a:pPr>
            <a:r>
              <a:rPr lang="es-MX"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5</a:t>
            </a:r>
            <a:r>
              <a:rPr sz="2250" b="1" spc="-70" dirty="0" smtClean="0">
                <a:solidFill>
                  <a:srgbClr val="67CACA"/>
                </a:solidFill>
                <a:latin typeface="Gotham Bold"/>
                <a:cs typeface="Gotham Bold"/>
              </a:rPr>
              <a:t>.</a:t>
            </a:r>
            <a:r>
              <a:rPr sz="2250" b="1" spc="-60" dirty="0" smtClean="0">
                <a:solidFill>
                  <a:srgbClr val="67CACA"/>
                </a:solidFill>
                <a:latin typeface="Gotham Bold"/>
                <a:cs typeface="Gotham Bold"/>
              </a:rPr>
              <a:t>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MIX DE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MEDIOS</a:t>
            </a:r>
            <a:r>
              <a:rPr lang="es-MX"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 </a:t>
            </a:r>
            <a:r>
              <a:rPr sz="2100" dirty="0" smtClean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/ </a:t>
            </a:r>
            <a:r>
              <a:rPr sz="2100" dirty="0">
                <a:solidFill>
                  <a:schemeClr val="bg1"/>
                </a:solidFill>
                <a:latin typeface="Gotham Thin"/>
                <a:ea typeface="+mj-ea"/>
                <a:cs typeface="Gotham Thin"/>
              </a:rPr>
              <a:t>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3288" y="886919"/>
            <a:ext cx="17430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íderes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pinión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8636" y="3624349"/>
            <a:ext cx="6055821" cy="82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3288" y="3645038"/>
            <a:ext cx="5967730" cy="736600"/>
          </a:xfrm>
          <a:custGeom>
            <a:avLst/>
            <a:gdLst/>
            <a:ahLst/>
            <a:cxnLst/>
            <a:rect l="l" t="t" r="r" b="b"/>
            <a:pathLst>
              <a:path w="5967730" h="736600">
                <a:moveTo>
                  <a:pt x="0" y="736543"/>
                </a:moveTo>
                <a:lnTo>
                  <a:pt x="5967439" y="736543"/>
                </a:lnTo>
                <a:lnTo>
                  <a:pt x="5967439" y="0"/>
                </a:lnTo>
                <a:lnTo>
                  <a:pt x="0" y="0"/>
                </a:lnTo>
                <a:lnTo>
                  <a:pt x="0" y="736543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58636" y="2078182"/>
            <a:ext cx="6055821" cy="827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3288" y="2101497"/>
            <a:ext cx="5967730" cy="736600"/>
          </a:xfrm>
          <a:custGeom>
            <a:avLst/>
            <a:gdLst/>
            <a:ahLst/>
            <a:cxnLst/>
            <a:rect l="l" t="t" r="r" b="b"/>
            <a:pathLst>
              <a:path w="5967730" h="736600">
                <a:moveTo>
                  <a:pt x="0" y="736543"/>
                </a:moveTo>
                <a:lnTo>
                  <a:pt x="5967439" y="736543"/>
                </a:lnTo>
                <a:lnTo>
                  <a:pt x="5967439" y="0"/>
                </a:lnTo>
                <a:lnTo>
                  <a:pt x="0" y="0"/>
                </a:lnTo>
                <a:lnTo>
                  <a:pt x="0" y="736543"/>
                </a:lnTo>
                <a:close/>
              </a:path>
            </a:pathLst>
          </a:custGeom>
          <a:solidFill>
            <a:srgbClr val="E2EBF5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77918" y="4037167"/>
            <a:ext cx="486409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45" marR="6350" indent="-55880">
              <a:lnSpc>
                <a:spcPct val="75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Gen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Mejía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05915" y="2470207"/>
            <a:ext cx="62738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6350" indent="-186055">
              <a:lnSpc>
                <a:spcPct val="75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F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ra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nci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co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Zea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01829" y="4055000"/>
            <a:ext cx="53467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81915">
              <a:lnSpc>
                <a:spcPct val="75000"/>
              </a:lnSpc>
            </a:pP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Ali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c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ia S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al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g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ado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96643" y="3287684"/>
            <a:ext cx="793865" cy="752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32773" y="2470207"/>
            <a:ext cx="57658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99060">
              <a:lnSpc>
                <a:spcPct val="75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Jorge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G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arra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lda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01714" y="2470207"/>
            <a:ext cx="53784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67310">
              <a:lnSpc>
                <a:spcPct val="75000"/>
              </a:lnSpc>
            </a:pP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Ulises Navarro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56346" y="4048783"/>
            <a:ext cx="42862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3970">
              <a:lnSpc>
                <a:spcPct val="75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J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a</a:t>
            </a:r>
            <a:r>
              <a:rPr sz="1000" b="1" spc="-15" dirty="0">
                <a:solidFill>
                  <a:srgbClr val="112B4A"/>
                </a:solidFill>
                <a:latin typeface="Tahoma"/>
                <a:cs typeface="Tahoma"/>
              </a:rPr>
              <a:t>im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e Nú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ñ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ez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7281" y="4055000"/>
            <a:ext cx="476884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marR="6350" indent="-6985">
              <a:lnSpc>
                <a:spcPct val="75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I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v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onne 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Var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g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as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79323" y="1737360"/>
            <a:ext cx="727363" cy="752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86093" y="1445216"/>
            <a:ext cx="260954" cy="254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70731" y="2467098"/>
            <a:ext cx="59690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31115">
              <a:lnSpc>
                <a:spcPct val="75000"/>
              </a:lnSpc>
            </a:pP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Lourd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e</a:t>
            </a:r>
            <a:r>
              <a:rPr sz="1000" b="1" spc="-10" dirty="0">
                <a:solidFill>
                  <a:srgbClr val="112B4A"/>
                </a:solidFill>
                <a:latin typeface="Tahoma"/>
                <a:cs typeface="Tahoma"/>
              </a:rPr>
              <a:t>s</a:t>
            </a:r>
            <a:r>
              <a:rPr sz="1000" b="1" spc="-5" dirty="0">
                <a:solidFill>
                  <a:srgbClr val="112B4A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112B4A"/>
                </a:solidFill>
                <a:latin typeface="Tahoma"/>
                <a:cs typeface="Tahoma"/>
              </a:rPr>
              <a:t>Mendoza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16311" y="1429971"/>
            <a:ext cx="403137" cy="285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7400" y="1724890"/>
            <a:ext cx="773083" cy="773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17350" y="1785228"/>
            <a:ext cx="601059" cy="6010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03062" y="1770941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19" h="629919">
                <a:moveTo>
                  <a:pt x="0" y="0"/>
                </a:moveTo>
                <a:lnTo>
                  <a:pt x="629443" y="0"/>
                </a:lnTo>
                <a:lnTo>
                  <a:pt x="629443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07868" y="1491115"/>
            <a:ext cx="718712" cy="1628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6591" y="1515069"/>
            <a:ext cx="838646" cy="1148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89065" y="3050860"/>
            <a:ext cx="857630" cy="1896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3300152"/>
            <a:ext cx="773083" cy="773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17350" y="3358407"/>
            <a:ext cx="601059" cy="6010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03062" y="3344119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19" h="629920">
                <a:moveTo>
                  <a:pt x="0" y="0"/>
                </a:moveTo>
                <a:lnTo>
                  <a:pt x="629443" y="0"/>
                </a:lnTo>
                <a:lnTo>
                  <a:pt x="629443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7971" y="3308465"/>
            <a:ext cx="773083" cy="7772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6694" y="3370023"/>
            <a:ext cx="601059" cy="6010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52407" y="3355736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0"/>
                </a:moveTo>
                <a:lnTo>
                  <a:pt x="629443" y="0"/>
                </a:lnTo>
                <a:lnTo>
                  <a:pt x="629443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38192" y="3052173"/>
            <a:ext cx="258064" cy="2102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79176" y="3035412"/>
            <a:ext cx="773476" cy="1984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82653" y="3065945"/>
            <a:ext cx="839628" cy="137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41916" y="3275214"/>
            <a:ext cx="777239" cy="7730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00071" y="3334985"/>
            <a:ext cx="604793" cy="6010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85782" y="3320698"/>
            <a:ext cx="633730" cy="629920"/>
          </a:xfrm>
          <a:custGeom>
            <a:avLst/>
            <a:gdLst/>
            <a:ahLst/>
            <a:cxnLst/>
            <a:rect l="l" t="t" r="r" b="b"/>
            <a:pathLst>
              <a:path w="633729" h="629920">
                <a:moveTo>
                  <a:pt x="0" y="0"/>
                </a:moveTo>
                <a:lnTo>
                  <a:pt x="633412" y="0"/>
                </a:lnTo>
                <a:lnTo>
                  <a:pt x="633412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12126" y="1724890"/>
            <a:ext cx="764770" cy="7730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0928" y="1785228"/>
            <a:ext cx="592591" cy="6010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56641" y="1770941"/>
            <a:ext cx="621665" cy="629920"/>
          </a:xfrm>
          <a:custGeom>
            <a:avLst/>
            <a:gdLst/>
            <a:ahLst/>
            <a:cxnLst/>
            <a:rect l="l" t="t" r="r" b="b"/>
            <a:pathLst>
              <a:path w="621664" h="629919">
                <a:moveTo>
                  <a:pt x="0" y="0"/>
                </a:moveTo>
                <a:lnTo>
                  <a:pt x="621109" y="0"/>
                </a:lnTo>
                <a:lnTo>
                  <a:pt x="621109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04955" y="1724890"/>
            <a:ext cx="777239" cy="7730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63703" y="1785228"/>
            <a:ext cx="604425" cy="6010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49414" y="1770941"/>
            <a:ext cx="633095" cy="629920"/>
          </a:xfrm>
          <a:custGeom>
            <a:avLst/>
            <a:gdLst/>
            <a:ahLst/>
            <a:cxnLst/>
            <a:rect l="l" t="t" r="r" b="b"/>
            <a:pathLst>
              <a:path w="633095" h="629919">
                <a:moveTo>
                  <a:pt x="0" y="0"/>
                </a:moveTo>
                <a:lnTo>
                  <a:pt x="633015" y="0"/>
                </a:lnTo>
                <a:lnTo>
                  <a:pt x="633015" y="629443"/>
                </a:lnTo>
                <a:lnTo>
                  <a:pt x="0" y="62944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99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3000" y="642004"/>
            <a:ext cx="6102493" cy="4215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ern="1200" spc="-70" dirty="0">
                <a:solidFill>
                  <a:srgbClr val="67CACA"/>
                </a:solidFill>
                <a:ea typeface="+mn-ea"/>
              </a:rPr>
              <a:t>6</a:t>
            </a:r>
            <a:r>
              <a:rPr lang="es-MX" kern="1200" spc="-70" dirty="0">
                <a:solidFill>
                  <a:srgbClr val="67CACA"/>
                </a:solidFill>
                <a:ea typeface="+mn-ea"/>
              </a:rPr>
              <a:t>.11</a:t>
            </a:r>
            <a:r>
              <a:rPr kern="1200" spc="-70" dirty="0">
                <a:solidFill>
                  <a:srgbClr val="67CACA"/>
                </a:solidFill>
                <a:ea typeface="+mn-ea"/>
              </a:rPr>
              <a:t>. </a:t>
            </a:r>
            <a:r>
              <a:rPr sz="2100" kern="1200" dirty="0">
                <a:latin typeface="Gotham Thin"/>
                <a:cs typeface="Gotham Thin"/>
              </a:rPr>
              <a:t>MONITOREO</a:t>
            </a:r>
          </a:p>
        </p:txBody>
      </p:sp>
      <p:sp>
        <p:nvSpPr>
          <p:cNvPr id="6" name="object 6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3353" y="836933"/>
            <a:ext cx="727710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25" dirty="0">
                <a:solidFill>
                  <a:srgbClr val="6CB3B3"/>
                </a:solidFill>
                <a:latin typeface="Gotham Black"/>
                <a:cs typeface="Gotham Black"/>
              </a:rPr>
              <a:t>INCLUYE</a:t>
            </a:r>
            <a:endParaRPr sz="1200">
              <a:latin typeface="Gotham Black"/>
              <a:cs typeface="Gotham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353" y="1213361"/>
            <a:ext cx="10985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2E857F"/>
                </a:solidFill>
                <a:latin typeface="Gotham Book"/>
                <a:cs typeface="Gotham Book"/>
              </a:rPr>
              <a:t>1.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304" y="1213361"/>
            <a:ext cx="449199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latin typeface="Gotham Book"/>
                <a:cs typeface="Gotham Book"/>
              </a:rPr>
              <a:t>Seguimien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a notas en: periódi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os,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spc="-30" dirty="0">
                <a:latin typeface="Gotham Book"/>
                <a:cs typeface="Gotham Book"/>
              </a:rPr>
              <a:t>e</a:t>
            </a:r>
            <a:r>
              <a:rPr sz="1100" b="0" dirty="0">
                <a:latin typeface="Gotham Book"/>
                <a:cs typeface="Gotham Book"/>
              </a:rPr>
              <a:t>vi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tas, T</a:t>
            </a:r>
            <a:r>
              <a:rPr sz="1100" b="0" spc="-135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, 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adio e In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ernet.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353" y="1581661"/>
            <a:ext cx="6851650" cy="2034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buClr>
                <a:srgbClr val="2E857F"/>
              </a:buClr>
              <a:buFont typeface="Gotham Book"/>
              <a:buAutoNum type="arabicPeriod" startAt="2"/>
              <a:tabLst>
                <a:tab pos="374650" algn="l"/>
              </a:tabLst>
            </a:pPr>
            <a:r>
              <a:rPr sz="1100" b="0" dirty="0">
                <a:latin typeface="Gotham Book"/>
                <a:cs typeface="Gotham Book"/>
              </a:rPr>
              <a:t>Seguimien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a máximo 10 palab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as cl</a:t>
            </a:r>
            <a:r>
              <a:rPr sz="1100" b="0" spc="-25" dirty="0">
                <a:latin typeface="Gotham Book"/>
                <a:cs typeface="Gotham Book"/>
              </a:rPr>
              <a:t>a</a:t>
            </a:r>
            <a:r>
              <a:rPr sz="1100" b="0" spc="-35" dirty="0">
                <a:latin typeface="Gotham Book"/>
                <a:cs typeface="Gotham Book"/>
              </a:rPr>
              <a:t>v</a:t>
            </a:r>
            <a:r>
              <a:rPr sz="1100" b="0" spc="-15" dirty="0">
                <a:latin typeface="Gotham Book"/>
                <a:cs typeface="Gotham Book"/>
              </a:rPr>
              <a:t>e</a:t>
            </a:r>
            <a:r>
              <a:rPr sz="1100" b="0" dirty="0">
                <a:latin typeface="Gotham Book"/>
                <a:cs typeface="Gotham Book"/>
              </a:rPr>
              <a:t>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1500"/>
              </a:lnSpc>
              <a:spcBef>
                <a:spcPts val="79"/>
              </a:spcBef>
              <a:buClr>
                <a:srgbClr val="2E857F"/>
              </a:buClr>
              <a:buFont typeface="Gotham Book"/>
              <a:buAutoNum type="arabicPeriod" startAt="2"/>
            </a:pPr>
            <a:endParaRPr sz="1500"/>
          </a:p>
          <a:p>
            <a:pPr marL="374650" indent="-361950">
              <a:lnSpc>
                <a:spcPct val="100000"/>
              </a:lnSpc>
              <a:buClr>
                <a:srgbClr val="2E857F"/>
              </a:buClr>
              <a:buFont typeface="Gotham Book"/>
              <a:buAutoNum type="arabicPeriod" startAt="2"/>
              <a:tabLst>
                <a:tab pos="374650" algn="l"/>
              </a:tabLst>
            </a:pPr>
            <a:r>
              <a:rPr sz="1100" b="0" dirty="0">
                <a:latin typeface="Gotham Book"/>
                <a:cs typeface="Gotham Book"/>
              </a:rPr>
              <a:t>Metad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os de nota: </a:t>
            </a:r>
            <a:r>
              <a:rPr sz="1100" b="0" spc="-20" dirty="0">
                <a:latin typeface="Gotham Book"/>
                <a:cs typeface="Gotham Book"/>
              </a:rPr>
              <a:t>F</a:t>
            </a:r>
            <a:r>
              <a:rPr sz="1100" b="0" dirty="0">
                <a:latin typeface="Gotham Book"/>
                <a:cs typeface="Gotham Book"/>
              </a:rPr>
              <a:t>echa, medi</a:t>
            </a:r>
            <a:r>
              <a:rPr sz="1100" b="0" spc="-2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, au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</a:t>
            </a:r>
            <a:r>
              <a:rPr sz="1100" b="0" spc="-10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, títul</a:t>
            </a:r>
            <a:r>
              <a:rPr sz="1100" b="0" spc="-2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, 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on</a:t>
            </a:r>
            <a:r>
              <a:rPr sz="1100" b="0" spc="-2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, se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ción, ROI e impac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os.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1500"/>
              </a:lnSpc>
              <a:spcBef>
                <a:spcPts val="80"/>
              </a:spcBef>
              <a:buClr>
                <a:srgbClr val="2E857F"/>
              </a:buClr>
              <a:buFont typeface="Gotham Book"/>
              <a:buAutoNum type="arabicPeriod" startAt="2"/>
            </a:pPr>
            <a:endParaRPr sz="1500"/>
          </a:p>
          <a:p>
            <a:pPr marL="374650" indent="-361950">
              <a:lnSpc>
                <a:spcPct val="100000"/>
              </a:lnSpc>
              <a:buClr>
                <a:srgbClr val="2E857F"/>
              </a:buClr>
              <a:buFont typeface="Gotham Book"/>
              <a:buAutoNum type="arabicPeriod" startAt="2"/>
              <a:tabLst>
                <a:tab pos="374650" algn="l"/>
              </a:tabLst>
            </a:pPr>
            <a:r>
              <a:rPr sz="1100" b="0" dirty="0">
                <a:latin typeface="Gotham Book"/>
                <a:cs typeface="Gotham Book"/>
              </a:rPr>
              <a:t>1 e</a:t>
            </a:r>
            <a:r>
              <a:rPr sz="1100" b="0" spc="-25" dirty="0">
                <a:latin typeface="Gotham Book"/>
                <a:cs typeface="Gotham Book"/>
              </a:rPr>
              <a:t>n</a:t>
            </a:r>
            <a:r>
              <a:rPr sz="1100" b="0" dirty="0">
                <a:latin typeface="Gotham Book"/>
                <a:cs typeface="Gotham Book"/>
              </a:rPr>
              <a:t>vío de N</a:t>
            </a:r>
            <a:r>
              <a:rPr sz="1100" b="0" spc="-30" dirty="0">
                <a:latin typeface="Gotham Book"/>
                <a:cs typeface="Gotham Book"/>
              </a:rPr>
              <a:t>e</a:t>
            </a:r>
            <a:r>
              <a:rPr sz="1100" b="0" spc="-20" dirty="0">
                <a:latin typeface="Gotham Book"/>
                <a:cs typeface="Gotham Book"/>
              </a:rPr>
              <a:t>w</a:t>
            </a:r>
            <a:r>
              <a:rPr sz="1100" b="0" dirty="0">
                <a:latin typeface="Gotham Book"/>
                <a:cs typeface="Gotham Book"/>
              </a:rPr>
              <a:t>slet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er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 </a:t>
            </a:r>
            <a:r>
              <a:rPr sz="1100" b="0" spc="-15" dirty="0">
                <a:latin typeface="Gotham Book"/>
                <a:cs typeface="Gotham Book"/>
              </a:rPr>
              <a:t>f</a:t>
            </a:r>
            <a:r>
              <a:rPr sz="1100" b="0" dirty="0">
                <a:latin typeface="Gotham Book"/>
                <a:cs typeface="Gotham Book"/>
              </a:rPr>
              <a:t>orm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esponsi</a:t>
            </a:r>
            <a:r>
              <a:rPr sz="1100" b="0" spc="-35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o de lunes a viernes an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es de las 8:30 AM.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1500"/>
              </a:lnSpc>
              <a:spcBef>
                <a:spcPts val="80"/>
              </a:spcBef>
            </a:pPr>
            <a:endParaRPr sz="1500"/>
          </a:p>
          <a:p>
            <a:pPr marL="12700">
              <a:lnSpc>
                <a:spcPct val="100000"/>
              </a:lnSpc>
              <a:tabLst>
                <a:tab pos="374015" algn="l"/>
              </a:tabLst>
            </a:pPr>
            <a:r>
              <a:rPr sz="1100" b="0" dirty="0">
                <a:solidFill>
                  <a:srgbClr val="2E857F"/>
                </a:solidFill>
                <a:latin typeface="Gotham Book"/>
                <a:cs typeface="Gotham Book"/>
              </a:rPr>
              <a:t>1)	</a:t>
            </a:r>
            <a:r>
              <a:rPr sz="1100" b="0" spc="-15" dirty="0">
                <a:latin typeface="Gotham Book"/>
                <a:cs typeface="Gotham Book"/>
              </a:rPr>
              <a:t>L</a:t>
            </a:r>
            <a:r>
              <a:rPr sz="1100" b="0" dirty="0">
                <a:latin typeface="Gotham Book"/>
                <a:cs typeface="Gotham Book"/>
              </a:rPr>
              <a:t>o gene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ado en fin de semana se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eporta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á en el N</a:t>
            </a:r>
            <a:r>
              <a:rPr sz="1100" b="0" spc="-30" dirty="0">
                <a:latin typeface="Gotham Book"/>
                <a:cs typeface="Gotham Book"/>
              </a:rPr>
              <a:t>e</a:t>
            </a:r>
            <a:r>
              <a:rPr sz="1100" b="0" spc="-20" dirty="0">
                <a:latin typeface="Gotham Book"/>
                <a:cs typeface="Gotham Book"/>
              </a:rPr>
              <a:t>w</a:t>
            </a:r>
            <a:r>
              <a:rPr sz="1100" b="0" dirty="0">
                <a:latin typeface="Gotham Book"/>
                <a:cs typeface="Gotham Book"/>
              </a:rPr>
              <a:t>slet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er del lunes.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1500"/>
              </a:lnSpc>
              <a:spcBef>
                <a:spcPts val="80"/>
              </a:spcBef>
            </a:pPr>
            <a:endParaRPr sz="1500"/>
          </a:p>
          <a:p>
            <a:pPr marL="374650" indent="-361950">
              <a:lnSpc>
                <a:spcPct val="100000"/>
              </a:lnSpc>
              <a:buClr>
                <a:srgbClr val="2E857F"/>
              </a:buClr>
              <a:buFont typeface="Gotham Book"/>
              <a:buAutoNum type="arabicPeriod" startAt="5"/>
              <a:tabLst>
                <a:tab pos="374650" algn="l"/>
              </a:tabLst>
            </a:pPr>
            <a:r>
              <a:rPr sz="1100" b="0" dirty="0">
                <a:latin typeface="Gotham Book"/>
                <a:cs typeface="Gotham Book"/>
              </a:rPr>
              <a:t>Alertas in</a:t>
            </a:r>
            <a:r>
              <a:rPr sz="1100" b="0" spc="-15" dirty="0">
                <a:latin typeface="Gotham Book"/>
                <a:cs typeface="Gotham Book"/>
              </a:rPr>
              <a:t>f</a:t>
            </a:r>
            <a:r>
              <a:rPr sz="1100" b="0" dirty="0">
                <a:latin typeface="Gotham Book"/>
                <a:cs typeface="Gotham Book"/>
              </a:rPr>
              <a:t>orm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dirty="0">
                <a:latin typeface="Gotham Book"/>
                <a:cs typeface="Gotham Book"/>
              </a:rPr>
              <a:t>ti</a:t>
            </a:r>
            <a:r>
              <a:rPr sz="1100" b="0" spc="-30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as y en tiempo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eal de in</a:t>
            </a:r>
            <a:r>
              <a:rPr sz="1100" b="0" spc="-15" dirty="0">
                <a:latin typeface="Gotham Book"/>
                <a:cs typeface="Gotham Book"/>
              </a:rPr>
              <a:t>f</a:t>
            </a:r>
            <a:r>
              <a:rPr sz="1100" b="0" dirty="0">
                <a:latin typeface="Gotham Book"/>
                <a:cs typeface="Gotham Book"/>
              </a:rPr>
              <a:t>ormación neg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dirty="0">
                <a:latin typeface="Gotham Book"/>
                <a:cs typeface="Gotham Book"/>
              </a:rPr>
              <a:t>ti</a:t>
            </a:r>
            <a:r>
              <a:rPr sz="1100" b="0" spc="-30" dirty="0">
                <a:latin typeface="Gotham Book"/>
                <a:cs typeface="Gotham Book"/>
              </a:rPr>
              <a:t>v</a:t>
            </a:r>
            <a:r>
              <a:rPr sz="1100" b="0" dirty="0">
                <a:latin typeface="Gotham Book"/>
                <a:cs typeface="Gotham Book"/>
              </a:rPr>
              <a:t>a o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spc="-35" dirty="0">
                <a:latin typeface="Gotham Book"/>
                <a:cs typeface="Gotham Book"/>
              </a:rPr>
              <a:t>o</a:t>
            </a:r>
            <a:r>
              <a:rPr sz="1100" b="0" dirty="0">
                <a:latin typeface="Gotham Book"/>
                <a:cs typeface="Gotham Book"/>
              </a:rPr>
              <a:t>yuntu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almen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 e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spc="-1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égica.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550"/>
              </a:lnSpc>
              <a:spcBef>
                <a:spcPts val="30"/>
              </a:spcBef>
              <a:buClr>
                <a:srgbClr val="2E857F"/>
              </a:buClr>
              <a:buFont typeface="Gotham Book"/>
              <a:buAutoNum type="arabicPeriod" startAt="5"/>
            </a:pPr>
            <a:endParaRPr sz="550"/>
          </a:p>
          <a:p>
            <a:pPr>
              <a:lnSpc>
                <a:spcPts val="1100"/>
              </a:lnSpc>
              <a:buClr>
                <a:srgbClr val="2E857F"/>
              </a:buClr>
              <a:buFont typeface="Gotham Book"/>
              <a:buAutoNum type="arabicPeriod" startAt="5"/>
            </a:pPr>
            <a:endParaRPr sz="1100"/>
          </a:p>
          <a:p>
            <a:pPr marL="374650" indent="-361950">
              <a:lnSpc>
                <a:spcPct val="100000"/>
              </a:lnSpc>
              <a:buClr>
                <a:srgbClr val="2E857F"/>
              </a:buClr>
              <a:buFont typeface="Gotham Book"/>
              <a:buAutoNum type="arabicPeriod" startAt="5"/>
              <a:tabLst>
                <a:tab pos="374650" algn="l"/>
              </a:tabLst>
            </a:pPr>
            <a:r>
              <a:rPr sz="1100" b="0" dirty="0">
                <a:latin typeface="Gotham Book"/>
                <a:cs typeface="Gotham Book"/>
              </a:rPr>
              <a:t>Apartado de prime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as planas,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olumnas e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onómicas y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olumnas políticas.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3" y="3804161"/>
            <a:ext cx="11557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spc="-110" dirty="0">
                <a:solidFill>
                  <a:srgbClr val="2E857F"/>
                </a:solidFill>
                <a:latin typeface="Gotham Book"/>
                <a:cs typeface="Gotham Book"/>
              </a:rPr>
              <a:t>7.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304" y="3804161"/>
            <a:ext cx="740092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latin typeface="Gotham Book"/>
                <a:cs typeface="Gotham Book"/>
              </a:rPr>
              <a:t>Seguimien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a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edes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sociales,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únicamen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du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an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el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primer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mes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omo </a:t>
            </a:r>
            <a:r>
              <a:rPr sz="1100" b="0" spc="-30" dirty="0">
                <a:latin typeface="Gotham Book"/>
                <a:cs typeface="Gotham Book"/>
              </a:rPr>
              <a:t> v</a:t>
            </a:r>
            <a:r>
              <a:rPr sz="1100" b="0" dirty="0">
                <a:latin typeface="Gotham Book"/>
                <a:cs typeface="Gotham Book"/>
              </a:rPr>
              <a:t>alor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ag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egado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(a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partir </a:t>
            </a:r>
            <a:r>
              <a:rPr sz="1100" b="0" spc="-30" dirty="0">
                <a:latin typeface="Gotham Book"/>
                <a:cs typeface="Gotham Book"/>
              </a:rPr>
              <a:t> </a:t>
            </a:r>
            <a:r>
              <a:rPr sz="1100" b="0" dirty="0">
                <a:latin typeface="Gotham Book"/>
                <a:cs typeface="Gotham Book"/>
              </a:rPr>
              <a:t>del</a:t>
            </a:r>
            <a:endParaRPr sz="1100">
              <a:latin typeface="Gotham Book"/>
              <a:cs typeface="Gotham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353" y="4138933"/>
            <a:ext cx="592074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>
              <a:lnSpc>
                <a:spcPct val="100000"/>
              </a:lnSpc>
            </a:pPr>
            <a:r>
              <a:rPr sz="1100" b="0" dirty="0">
                <a:latin typeface="Gotham Book"/>
                <a:cs typeface="Gotham Book"/>
              </a:rPr>
              <a:t>segundo mes se suspende el servicio o se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onside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</a:t>
            </a:r>
            <a:r>
              <a:rPr sz="1100" b="0" spc="-15" dirty="0">
                <a:latin typeface="Gotham Book"/>
                <a:cs typeface="Gotham Book"/>
              </a:rPr>
              <a:t>s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o adicional).</a:t>
            </a:r>
            <a:endParaRPr sz="1100">
              <a:latin typeface="Gotham Book"/>
              <a:cs typeface="Gotham Book"/>
            </a:endParaRPr>
          </a:p>
          <a:p>
            <a:pPr>
              <a:lnSpc>
                <a:spcPts val="1500"/>
              </a:lnSpc>
              <a:spcBef>
                <a:spcPts val="43"/>
              </a:spcBef>
            </a:pPr>
            <a:endParaRPr sz="1500"/>
          </a:p>
          <a:p>
            <a:pPr marL="12700">
              <a:lnSpc>
                <a:spcPct val="100000"/>
              </a:lnSpc>
              <a:tabLst>
                <a:tab pos="374015" algn="l"/>
              </a:tabLst>
            </a:pPr>
            <a:r>
              <a:rPr sz="1100" b="0" dirty="0">
                <a:solidFill>
                  <a:srgbClr val="2E857F"/>
                </a:solidFill>
                <a:latin typeface="Gotham Book"/>
                <a:cs typeface="Gotham Book"/>
              </a:rPr>
              <a:t>8.	</a:t>
            </a:r>
            <a:r>
              <a:rPr sz="1100" b="0" spc="-30" dirty="0">
                <a:latin typeface="Gotham Book"/>
                <a:cs typeface="Gotham Book"/>
              </a:rPr>
              <a:t>A</a:t>
            </a:r>
            <a:r>
              <a:rPr sz="1100" b="0" spc="-20" dirty="0">
                <a:latin typeface="Gotham Book"/>
                <a:cs typeface="Gotham Book"/>
              </a:rPr>
              <a:t>cc</a:t>
            </a:r>
            <a:r>
              <a:rPr sz="1100" b="0" dirty="0">
                <a:latin typeface="Gotham Book"/>
                <a:cs typeface="Gotham Book"/>
              </a:rPr>
              <a:t>eso a portal pa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 gene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ar </a:t>
            </a:r>
            <a:r>
              <a:rPr sz="1100" b="0" spc="-25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epor</a:t>
            </a:r>
            <a:r>
              <a:rPr sz="1100" b="0" spc="-20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es en E</a:t>
            </a:r>
            <a:r>
              <a:rPr sz="1100" b="0" spc="-40" dirty="0">
                <a:latin typeface="Gotham Book"/>
                <a:cs typeface="Gotham Book"/>
              </a:rPr>
              <a:t>x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el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 </a:t>
            </a:r>
            <a:r>
              <a:rPr sz="1100" b="0" spc="-20" dirty="0">
                <a:latin typeface="Gotham Book"/>
                <a:cs typeface="Gotham Book"/>
              </a:rPr>
              <a:t>c</a:t>
            </a:r>
            <a:r>
              <a:rPr sz="1100" b="0" dirty="0">
                <a:latin typeface="Gotham Book"/>
                <a:cs typeface="Gotham Book"/>
              </a:rPr>
              <a:t>ont</a:t>
            </a:r>
            <a:r>
              <a:rPr sz="1100" b="0" spc="-30" dirty="0">
                <a:latin typeface="Gotham Book"/>
                <a:cs typeface="Gotham Book"/>
              </a:rPr>
              <a:t>r</a:t>
            </a:r>
            <a:r>
              <a:rPr sz="1100" b="0" dirty="0">
                <a:latin typeface="Gotham Book"/>
                <a:cs typeface="Gotham Book"/>
              </a:rPr>
              <a:t>aseñas personalizadas.</a:t>
            </a:r>
            <a:endParaRPr sz="1100">
              <a:latin typeface="Gotham Book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kern="1200" spc="-70" dirty="0">
                <a:solidFill>
                  <a:srgbClr val="67CACA"/>
                </a:solidFill>
                <a:ea typeface="+mn-ea"/>
              </a:rPr>
              <a:t>7</a:t>
            </a:r>
            <a:r>
              <a:rPr kern="1200" spc="-70" dirty="0">
                <a:solidFill>
                  <a:srgbClr val="67CACA"/>
                </a:solidFill>
                <a:ea typeface="+mn-ea"/>
              </a:rPr>
              <a:t>. </a:t>
            </a:r>
            <a:r>
              <a:rPr sz="2100" kern="1200" dirty="0">
                <a:latin typeface="Gotham Thin"/>
                <a:cs typeface="Gotham Thin"/>
              </a:rPr>
              <a:t>LOGROS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865" y="1258339"/>
            <a:ext cx="2269374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4419" y="1280096"/>
            <a:ext cx="2174875" cy="594360"/>
          </a:xfrm>
          <a:custGeom>
            <a:avLst/>
            <a:gdLst/>
            <a:ahLst/>
            <a:cxnLst/>
            <a:rect l="l" t="t" r="r" b="b"/>
            <a:pathLst>
              <a:path w="2174875" h="594360">
                <a:moveTo>
                  <a:pt x="0" y="593914"/>
                </a:moveTo>
                <a:lnTo>
                  <a:pt x="2174843" y="593914"/>
                </a:lnTo>
                <a:lnTo>
                  <a:pt x="2174843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36865" y="1998171"/>
            <a:ext cx="2269374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4419" y="2022679"/>
            <a:ext cx="2174875" cy="594360"/>
          </a:xfrm>
          <a:custGeom>
            <a:avLst/>
            <a:gdLst/>
            <a:ahLst/>
            <a:cxnLst/>
            <a:rect l="l" t="t" r="r" b="b"/>
            <a:pathLst>
              <a:path w="2174875" h="594360">
                <a:moveTo>
                  <a:pt x="0" y="593914"/>
                </a:moveTo>
                <a:lnTo>
                  <a:pt x="2174843" y="593914"/>
                </a:lnTo>
                <a:lnTo>
                  <a:pt x="2174843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6865" y="2742161"/>
            <a:ext cx="2269374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4419" y="2765262"/>
            <a:ext cx="2174875" cy="594360"/>
          </a:xfrm>
          <a:custGeom>
            <a:avLst/>
            <a:gdLst/>
            <a:ahLst/>
            <a:cxnLst/>
            <a:rect l="l" t="t" r="r" b="b"/>
            <a:pathLst>
              <a:path w="2174875" h="594360">
                <a:moveTo>
                  <a:pt x="0" y="593914"/>
                </a:moveTo>
                <a:lnTo>
                  <a:pt x="2174843" y="593914"/>
                </a:lnTo>
                <a:lnTo>
                  <a:pt x="2174843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36865" y="3486150"/>
            <a:ext cx="2269374" cy="685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4419" y="3507844"/>
            <a:ext cx="2174875" cy="594360"/>
          </a:xfrm>
          <a:custGeom>
            <a:avLst/>
            <a:gdLst/>
            <a:ahLst/>
            <a:cxnLst/>
            <a:rect l="l" t="t" r="r" b="b"/>
            <a:pathLst>
              <a:path w="2174875" h="594360">
                <a:moveTo>
                  <a:pt x="0" y="593914"/>
                </a:moveTo>
                <a:lnTo>
                  <a:pt x="2174843" y="593914"/>
                </a:lnTo>
                <a:lnTo>
                  <a:pt x="2174843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7508" y="1262496"/>
            <a:ext cx="2552006" cy="6816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4032" y="1283528"/>
            <a:ext cx="2459355" cy="594360"/>
          </a:xfrm>
          <a:custGeom>
            <a:avLst/>
            <a:gdLst/>
            <a:ahLst/>
            <a:cxnLst/>
            <a:rect l="l" t="t" r="r" b="b"/>
            <a:pathLst>
              <a:path w="2459354" h="594360">
                <a:moveTo>
                  <a:pt x="0" y="593914"/>
                </a:moveTo>
                <a:lnTo>
                  <a:pt x="2458797" y="593914"/>
                </a:lnTo>
                <a:lnTo>
                  <a:pt x="2458797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8290" y="2002328"/>
            <a:ext cx="2531225" cy="68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12602" y="2026297"/>
            <a:ext cx="2440305" cy="594360"/>
          </a:xfrm>
          <a:custGeom>
            <a:avLst/>
            <a:gdLst/>
            <a:ahLst/>
            <a:cxnLst/>
            <a:rect l="l" t="t" r="r" b="b"/>
            <a:pathLst>
              <a:path w="2440304" h="594360">
                <a:moveTo>
                  <a:pt x="0" y="593914"/>
                </a:moveTo>
                <a:lnTo>
                  <a:pt x="2440227" y="593914"/>
                </a:lnTo>
                <a:lnTo>
                  <a:pt x="2440227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68290" y="3477837"/>
            <a:ext cx="2531225" cy="685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12602" y="3501618"/>
            <a:ext cx="2440305" cy="594360"/>
          </a:xfrm>
          <a:custGeom>
            <a:avLst/>
            <a:gdLst/>
            <a:ahLst/>
            <a:cxnLst/>
            <a:rect l="l" t="t" r="r" b="b"/>
            <a:pathLst>
              <a:path w="2440304" h="594360">
                <a:moveTo>
                  <a:pt x="0" y="593914"/>
                </a:moveTo>
                <a:lnTo>
                  <a:pt x="2440227" y="593914"/>
                </a:lnTo>
                <a:lnTo>
                  <a:pt x="2440227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30673" y="1375190"/>
            <a:ext cx="78041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279400">
              <a:lnSpc>
                <a:spcPts val="1300"/>
              </a:lnSpc>
            </a:pP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ROI en</a:t>
            </a:r>
            <a:r>
              <a:rPr sz="1100" b="1" spc="-15" dirty="0">
                <a:solidFill>
                  <a:srgbClr val="6CB3B3"/>
                </a:solidFill>
                <a:latin typeface="Gotham Black"/>
                <a:cs typeface="Gotham Black"/>
              </a:rPr>
              <a:t> </a:t>
            </a: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Visibilidad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8870" y="2235815"/>
            <a:ext cx="85153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Publicación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1915" y="2894578"/>
            <a:ext cx="141986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IOR de </a:t>
            </a: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Credibilidad</a:t>
            </a:r>
            <a:endParaRPr sz="1100">
              <a:latin typeface="Gotham Black"/>
              <a:cs typeface="Gotham Black"/>
            </a:endParaRPr>
          </a:p>
          <a:p>
            <a:pPr marL="457200">
              <a:lnSpc>
                <a:spcPts val="1310"/>
              </a:lnSpc>
            </a:pP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&amp;</a:t>
            </a: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 Reputación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2886" y="3720980"/>
            <a:ext cx="68834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Impactos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5092" y="1496664"/>
            <a:ext cx="59436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Alcance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35426" y="2239432"/>
            <a:ext cx="90170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Continuidad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97513" y="3638554"/>
            <a:ext cx="61976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63500">
              <a:lnSpc>
                <a:spcPts val="1300"/>
              </a:lnSpc>
            </a:pPr>
            <a:r>
              <a:rPr sz="1100" b="1" spc="-20" dirty="0">
                <a:solidFill>
                  <a:srgbClr val="6CB3B3"/>
                </a:solidFill>
                <a:latin typeface="Gotham Black"/>
                <a:cs typeface="Gotham Black"/>
              </a:rPr>
              <a:t>ROX</a:t>
            </a: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 en</a:t>
            </a:r>
            <a:r>
              <a:rPr sz="1100" b="1" spc="-15" dirty="0">
                <a:solidFill>
                  <a:srgbClr val="6CB3B3"/>
                </a:solidFill>
                <a:latin typeface="Gotham Black"/>
                <a:cs typeface="Gotham Black"/>
              </a:rPr>
              <a:t> </a:t>
            </a: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Empatía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8742" y="1371553"/>
            <a:ext cx="112712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 marR="52069" algn="ctr">
              <a:lnSpc>
                <a:spcPts val="1000"/>
              </a:lnSpc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3 veces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la iguala C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to publi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tar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$</a:t>
            </a:r>
            <a:r>
              <a:rPr lang="es-MX"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7</a:t>
            </a:r>
            <a:r>
              <a:rPr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,</a:t>
            </a:r>
            <a:r>
              <a:rPr lang="es-MX"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00</a:t>
            </a:r>
            <a:r>
              <a:rPr sz="1100" b="1" spc="-70" dirty="0" smtClean="0">
                <a:solidFill>
                  <a:srgbClr val="FFFFFF"/>
                </a:solidFill>
                <a:latin typeface="Gotham Bold"/>
                <a:cs typeface="Gotham Bold"/>
              </a:rPr>
              <a:t>0</a:t>
            </a:r>
            <a:r>
              <a:rPr sz="1100" b="1" spc="-60" dirty="0" smtClean="0">
                <a:solidFill>
                  <a:srgbClr val="FFFFFF"/>
                </a:solidFill>
                <a:latin typeface="Gotham Bold"/>
                <a:cs typeface="Gotham Bold"/>
              </a:rPr>
              <a:t>,</a:t>
            </a:r>
            <a:r>
              <a:rPr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00</a:t>
            </a:r>
            <a:r>
              <a:rPr sz="1100" b="1" spc="-60" dirty="0" smtClean="0">
                <a:solidFill>
                  <a:srgbClr val="FFFFFF"/>
                </a:solidFill>
                <a:latin typeface="Gotham Bold"/>
                <a:cs typeface="Gotham Bold"/>
              </a:rPr>
              <a:t>0.</a:t>
            </a:r>
            <a:r>
              <a:rPr sz="11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00</a:t>
            </a:r>
            <a:endParaRPr sz="1100" dirty="0">
              <a:latin typeface="Gotham Bold"/>
              <a:cs typeface="Gotham 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18535" y="2174625"/>
            <a:ext cx="132778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200" b="1" spc="-35" dirty="0">
                <a:solidFill>
                  <a:srgbClr val="FFFFFF"/>
                </a:solidFill>
                <a:latin typeface="Gotham Bold"/>
                <a:cs typeface="Gotham Bold"/>
              </a:rPr>
              <a:t>100%</a:t>
            </a:r>
            <a:endParaRPr sz="1200">
              <a:latin typeface="Gotham Bold"/>
              <a:cs typeface="Gotham Bold"/>
            </a:endParaRPr>
          </a:p>
          <a:p>
            <a:pPr algn="ctr">
              <a:lnSpc>
                <a:spcPts val="1060"/>
              </a:lnSpc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publi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cac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ión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tas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33831" y="2838389"/>
            <a:ext cx="130238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s-MX" sz="12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90 a 100</a:t>
            </a:r>
            <a:r>
              <a:rPr sz="1200" b="1" spc="-35" dirty="0" smtClean="0">
                <a:solidFill>
                  <a:srgbClr val="FFFFFF"/>
                </a:solidFill>
                <a:latin typeface="Gotham Bold"/>
                <a:cs typeface="Gotham Bold"/>
              </a:rPr>
              <a:t>%</a:t>
            </a:r>
            <a:endParaRPr sz="1200" dirty="0">
              <a:latin typeface="Gotham Bold"/>
              <a:cs typeface="Gotham Bold"/>
            </a:endParaRPr>
          </a:p>
          <a:p>
            <a:pPr marL="12700" marR="6350" indent="-635" algn="ctr">
              <a:lnSpc>
                <a:spcPts val="1100"/>
              </a:lnSpc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credibilidad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 y re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tac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ión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l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tas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43104" y="2084217"/>
            <a:ext cx="2409803" cy="44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960" marR="180975" algn="ctr">
              <a:lnSpc>
                <a:spcPct val="97200"/>
              </a:lnSpc>
            </a:pPr>
            <a:r>
              <a:rPr lang="es-MX" sz="1200" b="1" spc="-40" dirty="0" smtClean="0">
                <a:solidFill>
                  <a:srgbClr val="FFFFFF"/>
                </a:solidFill>
                <a:latin typeface="Gotham Bold"/>
                <a:cs typeface="Gotham Bold"/>
              </a:rPr>
              <a:t>Presencia</a:t>
            </a:r>
          </a:p>
          <a:p>
            <a:pPr marL="187960" marR="180975" algn="ctr">
              <a:lnSpc>
                <a:spcPct val="97200"/>
              </a:lnSpc>
            </a:pPr>
            <a:r>
              <a:rPr lang="es-MX" sz="900" b="1" dirty="0" smtClean="0">
                <a:solidFill>
                  <a:srgbClr val="FFFFFF"/>
                </a:solidFill>
                <a:latin typeface="Arial"/>
                <a:cs typeface="Arial"/>
              </a:rPr>
              <a:t>mediática </a:t>
            </a:r>
            <a:r>
              <a:rPr lang="es-MX" sz="900" b="1" dirty="0">
                <a:solidFill>
                  <a:srgbClr val="FFFFFF"/>
                </a:solidFill>
                <a:latin typeface="Arial"/>
                <a:cs typeface="Arial"/>
              </a:rPr>
              <a:t>positiva los 12 meses del </a:t>
            </a:r>
            <a:r>
              <a:rPr lang="es-MX" sz="900" b="1" dirty="0" smtClean="0">
                <a:solidFill>
                  <a:srgbClr val="FFFFFF"/>
                </a:solidFill>
                <a:latin typeface="Arial"/>
                <a:cs typeface="Arial"/>
              </a:rPr>
              <a:t>año por medio de notas periodísticas</a:t>
            </a:r>
            <a:endParaRPr sz="9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49419" y="3670031"/>
            <a:ext cx="8661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200" b="1" spc="-50" dirty="0">
                <a:solidFill>
                  <a:srgbClr val="FFFFFF"/>
                </a:solidFill>
                <a:latin typeface="Gotham Bold"/>
                <a:cs typeface="Gotham Bold"/>
              </a:rPr>
              <a:t>3,</a:t>
            </a: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00</a:t>
            </a:r>
            <a:r>
              <a:rPr sz="1200" b="1" spc="-65" dirty="0">
                <a:solidFill>
                  <a:srgbClr val="FFFFFF"/>
                </a:solidFill>
                <a:latin typeface="Gotham Bold"/>
                <a:cs typeface="Gotham Bold"/>
              </a:rPr>
              <a:t>0</a:t>
            </a:r>
            <a:r>
              <a:rPr sz="1200" b="1" spc="-60" dirty="0">
                <a:solidFill>
                  <a:srgbClr val="FFFFFF"/>
                </a:solidFill>
                <a:latin typeface="Gotham Bold"/>
                <a:cs typeface="Gotham Bold"/>
              </a:rPr>
              <a:t>,</a:t>
            </a: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000</a:t>
            </a:r>
            <a:endParaRPr sz="1200">
              <a:latin typeface="Gotham Bold"/>
              <a:cs typeface="Gotham Bold"/>
            </a:endParaRPr>
          </a:p>
          <a:p>
            <a:pPr algn="ctr">
              <a:lnSpc>
                <a:spcPts val="1060"/>
              </a:lnSpc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mensuales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92371" y="1435476"/>
            <a:ext cx="128460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NSE:</a:t>
            </a:r>
            <a:endParaRPr sz="1200" dirty="0">
              <a:latin typeface="Gotham Bold"/>
              <a:cs typeface="Gotham Bold"/>
            </a:endParaRPr>
          </a:p>
          <a:p>
            <a:pPr algn="ctr">
              <a:lnSpc>
                <a:spcPts val="1060"/>
              </a:lnSpc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lto,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dio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lto,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dio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52608" y="3677365"/>
            <a:ext cx="136652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200" b="1" spc="-35" dirty="0">
                <a:solidFill>
                  <a:srgbClr val="FFFFFF"/>
                </a:solidFill>
                <a:latin typeface="Gotham Bold"/>
                <a:cs typeface="Gotham Bold"/>
              </a:rPr>
              <a:t>100%</a:t>
            </a:r>
            <a:endParaRPr sz="1200">
              <a:latin typeface="Gotham Bold"/>
              <a:cs typeface="Gotham Bold"/>
            </a:endParaRPr>
          </a:p>
          <a:p>
            <a:pPr algn="ctr">
              <a:lnSpc>
                <a:spcPts val="1060"/>
              </a:lnSpc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e experiencia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marca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68290" y="2754630"/>
            <a:ext cx="2531225" cy="685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12602" y="2776312"/>
            <a:ext cx="2440305" cy="594360"/>
          </a:xfrm>
          <a:custGeom>
            <a:avLst/>
            <a:gdLst/>
            <a:ahLst/>
            <a:cxnLst/>
            <a:rect l="l" t="t" r="r" b="b"/>
            <a:pathLst>
              <a:path w="2440304" h="594360">
                <a:moveTo>
                  <a:pt x="0" y="593914"/>
                </a:moveTo>
                <a:lnTo>
                  <a:pt x="2440227" y="593914"/>
                </a:lnTo>
                <a:lnTo>
                  <a:pt x="2440227" y="0"/>
                </a:lnTo>
                <a:lnTo>
                  <a:pt x="0" y="0"/>
                </a:lnTo>
                <a:lnTo>
                  <a:pt x="0" y="593914"/>
                </a:lnTo>
                <a:close/>
              </a:path>
            </a:pathLst>
          </a:custGeom>
          <a:solidFill>
            <a:srgbClr val="00284B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655118" y="2913247"/>
            <a:ext cx="124968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6350" indent="-190500">
              <a:lnSpc>
                <a:spcPts val="1300"/>
              </a:lnSpc>
            </a:pP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Noticia </a:t>
            </a:r>
            <a:r>
              <a:rPr sz="1100" b="1" spc="-35" dirty="0">
                <a:solidFill>
                  <a:srgbClr val="6CB3B3"/>
                </a:solidFill>
                <a:latin typeface="Gotham Black"/>
                <a:cs typeface="Gotham Black"/>
              </a:rPr>
              <a:t>relevante</a:t>
            </a:r>
            <a:r>
              <a:rPr sz="1100" b="1" spc="-20" dirty="0">
                <a:solidFill>
                  <a:srgbClr val="6CB3B3"/>
                </a:solidFill>
                <a:latin typeface="Gotham Black"/>
                <a:cs typeface="Gotham Black"/>
              </a:rPr>
              <a:t> </a:t>
            </a:r>
            <a:r>
              <a:rPr sz="1100" b="1" spc="-30" dirty="0">
                <a:solidFill>
                  <a:srgbClr val="6CB3B3"/>
                </a:solidFill>
                <a:latin typeface="Gotham Black"/>
                <a:cs typeface="Gotham Black"/>
              </a:rPr>
              <a:t>En Mass Media</a:t>
            </a:r>
            <a:endParaRPr sz="1100">
              <a:latin typeface="Gotham Black"/>
              <a:cs typeface="Gotham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78495" y="3010398"/>
            <a:ext cx="913765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1</a:t>
            </a:r>
            <a:r>
              <a:rPr sz="1200" b="1" spc="-35" dirty="0">
                <a:solidFill>
                  <a:srgbClr val="FFFFFF"/>
                </a:solidFill>
                <a:latin typeface="Gotham Bold"/>
                <a:cs typeface="Gotham Bold"/>
              </a:rPr>
              <a:t> </a:t>
            </a:r>
            <a:r>
              <a:rPr sz="1200" b="1" spc="-80" dirty="0">
                <a:solidFill>
                  <a:srgbClr val="FFFFFF"/>
                </a:solidFill>
                <a:latin typeface="Gotham Bold"/>
                <a:cs typeface="Gotham Bold"/>
              </a:rPr>
              <a:t>v</a:t>
            </a:r>
            <a:r>
              <a:rPr sz="1200" b="1" spc="-60" dirty="0">
                <a:solidFill>
                  <a:srgbClr val="FFFFFF"/>
                </a:solidFill>
                <a:latin typeface="Gotham Bold"/>
                <a:cs typeface="Gotham Bold"/>
              </a:rPr>
              <a:t>e</a:t>
            </a: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z</a:t>
            </a:r>
            <a:r>
              <a:rPr sz="1200" b="1" spc="-35" dirty="0">
                <a:solidFill>
                  <a:srgbClr val="FFFFFF"/>
                </a:solidFill>
                <a:latin typeface="Gotham Bold"/>
                <a:cs typeface="Gotham Bold"/>
              </a:rPr>
              <a:t> al </a:t>
            </a:r>
            <a:r>
              <a:rPr sz="1200" b="1" spc="-40" dirty="0">
                <a:solidFill>
                  <a:srgbClr val="FFFFFF"/>
                </a:solidFill>
                <a:latin typeface="Gotham Bold"/>
                <a:cs typeface="Gotham Bold"/>
              </a:rPr>
              <a:t>año</a:t>
            </a:r>
            <a:endParaRPr sz="1200">
              <a:latin typeface="Gotham Bold"/>
              <a:cs typeface="Gotha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524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2"/>
            <a:ext cx="9144000" cy="4501515"/>
          </a:xfrm>
          <a:custGeom>
            <a:avLst/>
            <a:gdLst/>
            <a:ahLst/>
            <a:cxnLst/>
            <a:rect l="l" t="t" r="r" b="b"/>
            <a:pathLst>
              <a:path w="9144000" h="4501515">
                <a:moveTo>
                  <a:pt x="0" y="4501495"/>
                </a:moveTo>
                <a:lnTo>
                  <a:pt x="9143998" y="4501495"/>
                </a:lnTo>
                <a:lnTo>
                  <a:pt x="9143998" y="0"/>
                </a:lnTo>
                <a:lnTo>
                  <a:pt x="0" y="0"/>
                </a:lnTo>
                <a:lnTo>
                  <a:pt x="0" y="4501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kern="1200" spc="-70" dirty="0">
                <a:solidFill>
                  <a:srgbClr val="67CACA"/>
                </a:solidFill>
                <a:ea typeface="+mn-ea"/>
              </a:rPr>
              <a:t>8</a:t>
            </a:r>
            <a:r>
              <a:rPr kern="1200" spc="-70" dirty="0">
                <a:solidFill>
                  <a:srgbClr val="67CACA"/>
                </a:solidFill>
                <a:ea typeface="+mn-ea"/>
              </a:rPr>
              <a:t>. </a:t>
            </a:r>
            <a:r>
              <a:rPr sz="2100" kern="1200" dirty="0">
                <a:latin typeface="Gotham Thin"/>
                <a:cs typeface="Gotham Thin"/>
              </a:rPr>
              <a:t>MATRIZ DE RESULTADOS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0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3183" y="3814519"/>
            <a:ext cx="166687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5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ESTRATEGIA</a:t>
            </a:r>
            <a:r>
              <a:rPr sz="1000" b="1" spc="-3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 </a:t>
            </a:r>
            <a:r>
              <a:rPr sz="1000" b="1" spc="-25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MEDIÁTICA</a:t>
            </a:r>
            <a:endParaRPr sz="1000">
              <a:solidFill>
                <a:srgbClr val="003350"/>
              </a:solidFill>
              <a:latin typeface="Gotham Bold" pitchFamily="50" charset="0"/>
              <a:cs typeface="Gotham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4257" y="4135758"/>
            <a:ext cx="840105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Ent</a:t>
            </a:r>
            <a:r>
              <a:rPr sz="800" b="0" spc="-20" dirty="0">
                <a:solidFill>
                  <a:srgbClr val="FFFFFF"/>
                </a:solidFill>
                <a:latin typeface="Gotham Book"/>
                <a:cs typeface="Gotham Book"/>
              </a:rPr>
              <a:t>re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vi</a:t>
            </a:r>
            <a:r>
              <a:rPr sz="800" b="0" spc="-10" dirty="0">
                <a:solidFill>
                  <a:srgbClr val="FFFFFF"/>
                </a:solidFill>
                <a:latin typeface="Gotham Book"/>
                <a:cs typeface="Gotham Book"/>
              </a:rPr>
              <a:t>s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ta uno a uno </a:t>
            </a:r>
            <a:r>
              <a:rPr sz="800" b="0" spc="-15" dirty="0">
                <a:solidFill>
                  <a:srgbClr val="FFFFFF"/>
                </a:solidFill>
                <a:latin typeface="Gotham Book"/>
                <a:cs typeface="Gotham Book"/>
              </a:rPr>
              <a:t>c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on </a:t>
            </a:r>
            <a:r>
              <a:rPr sz="800" b="0" spc="-45" dirty="0">
                <a:solidFill>
                  <a:srgbClr val="FFFFFF"/>
                </a:solidFill>
                <a:latin typeface="Gotham Book"/>
                <a:cs typeface="Gotham Book"/>
              </a:rPr>
              <a:t>K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OL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1932" y="4745358"/>
            <a:ext cx="54483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MENS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23916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63279" y="4135758"/>
            <a:ext cx="55372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55" dirty="0">
                <a:solidFill>
                  <a:srgbClr val="FFFFFF"/>
                </a:solidFill>
                <a:latin typeface="Gotham Black"/>
                <a:cs typeface="Gotham Black"/>
              </a:rPr>
              <a:t>2</a:t>
            </a:r>
            <a:endParaRPr sz="160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Notas en periódi</a:t>
            </a:r>
            <a:r>
              <a:rPr sz="800" b="0" spc="-15" dirty="0">
                <a:solidFill>
                  <a:srgbClr val="FFFFFF"/>
                </a:solidFill>
                <a:latin typeface="Gotham Book"/>
                <a:cs typeface="Gotham Book"/>
              </a:rPr>
              <a:t>c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os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7648" y="4745358"/>
            <a:ext cx="54483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MENS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7277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19748" y="4135758"/>
            <a:ext cx="7874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Nota en </a:t>
            </a:r>
            <a:r>
              <a:rPr sz="800" b="0" spc="-20" dirty="0">
                <a:solidFill>
                  <a:srgbClr val="FFFFFF"/>
                </a:solidFill>
                <a:latin typeface="Gotham Book"/>
                <a:cs typeface="Gotham Book"/>
              </a:rPr>
              <a:t>re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vi</a:t>
            </a:r>
            <a:r>
              <a:rPr sz="800" b="0" spc="-10" dirty="0">
                <a:solidFill>
                  <a:srgbClr val="FFFFFF"/>
                </a:solidFill>
                <a:latin typeface="Gotham Book"/>
                <a:cs typeface="Gotham Book"/>
              </a:rPr>
              <a:t>s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ta de negocios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1007" y="4745358"/>
            <a:ext cx="54483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MENS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73048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07763" y="4196718"/>
            <a:ext cx="76327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55" dirty="0">
                <a:solidFill>
                  <a:srgbClr val="FFFFFF"/>
                </a:solidFill>
                <a:latin typeface="Gotham Black"/>
                <a:cs typeface="Gotham Black"/>
              </a:rPr>
              <a:t>2</a:t>
            </a:r>
            <a:endParaRPr sz="1600"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Notas en </a:t>
            </a:r>
            <a:r>
              <a:rPr sz="800" b="0" spc="-20" dirty="0">
                <a:solidFill>
                  <a:srgbClr val="FFFFFF"/>
                </a:solidFill>
                <a:latin typeface="Gotham Book"/>
                <a:cs typeface="Gotham Book"/>
              </a:rPr>
              <a:t>r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adio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6779" y="4679318"/>
            <a:ext cx="54483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MENS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50369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40252" y="4196718"/>
            <a:ext cx="6527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55" dirty="0">
                <a:solidFill>
                  <a:srgbClr val="FFFFFF"/>
                </a:solidFill>
                <a:latin typeface="Gotham Black"/>
                <a:cs typeface="Gotham Black"/>
              </a:rPr>
              <a:t>2</a:t>
            </a:r>
            <a:endParaRPr sz="1600"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Notas de TV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98062" y="4679318"/>
            <a:ext cx="53721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AN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ALES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26140" y="4031590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4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53236" y="4196718"/>
            <a:ext cx="77851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25" dirty="0">
                <a:solidFill>
                  <a:srgbClr val="FFFFFF"/>
                </a:solidFill>
                <a:latin typeface="Gotham Black"/>
                <a:cs typeface="Gotham Black"/>
              </a:rPr>
              <a:t>5</a:t>
            </a:r>
            <a:endParaRPr sz="1600"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Notas digitales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3324" y="4679318"/>
            <a:ext cx="67818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MENS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ALES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69883" y="2528037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4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60044" y="2693165"/>
            <a:ext cx="4521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spc="-20" dirty="0">
                <a:solidFill>
                  <a:srgbClr val="FFFFFF"/>
                </a:solidFill>
                <a:latin typeface="Gotham Book"/>
                <a:cs typeface="Gotham Book"/>
              </a:rPr>
              <a:t>F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am trip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51177" y="3208785"/>
            <a:ext cx="69659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es-MX" sz="800" dirty="0">
                <a:solidFill>
                  <a:schemeClr val="bg1"/>
                </a:solidFill>
                <a:latin typeface="Gotham Book"/>
                <a:cs typeface="Gotham Book"/>
              </a:rPr>
              <a:t>ANUAL</a:t>
            </a:r>
            <a:endParaRPr sz="8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70337" y="2528037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4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92020" y="2632206"/>
            <a:ext cx="58928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 dirty="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sz="800" b="0" spc="-10" dirty="0">
                <a:solidFill>
                  <a:srgbClr val="FFFFFF"/>
                </a:solidFill>
                <a:latin typeface="Gotham Book"/>
                <a:cs typeface="Gotham Book"/>
              </a:rPr>
              <a:t>C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onsejo de periodi</a:t>
            </a:r>
            <a:r>
              <a:rPr sz="800" b="0" spc="-10" dirty="0">
                <a:solidFill>
                  <a:srgbClr val="FFFFFF"/>
                </a:solidFill>
                <a:latin typeface="Gotham Book"/>
                <a:cs typeface="Gotham Book"/>
              </a:rPr>
              <a:t>s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tas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38172" y="3241805"/>
            <a:ext cx="69659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TRIME</a:t>
            </a:r>
            <a:r>
              <a:rPr sz="800" b="0" spc="-15" dirty="0">
                <a:solidFill>
                  <a:schemeClr val="bg1"/>
                </a:solidFill>
                <a:latin typeface="Gotham Book"/>
                <a:cs typeface="Gotham Book"/>
              </a:rPr>
              <a:t>S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TRAL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9841" y="2528037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2438" y="2693164"/>
            <a:ext cx="7270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 dirty="0"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Crisis </a:t>
            </a:r>
            <a:r>
              <a:rPr sz="800" b="0" spc="-75" dirty="0">
                <a:solidFill>
                  <a:srgbClr val="FFFFFF"/>
                </a:solidFill>
                <a:latin typeface="Gotham Book"/>
                <a:cs typeface="Gotham Book"/>
              </a:rPr>
              <a:t>T</a:t>
            </a:r>
            <a:r>
              <a:rPr sz="800" b="0" spc="-20" dirty="0">
                <a:solidFill>
                  <a:srgbClr val="FFFFFF"/>
                </a:solidFill>
                <a:latin typeface="Gotham Book"/>
                <a:cs typeface="Gotham Book"/>
              </a:rPr>
              <a:t>r</a:t>
            </a:r>
            <a:r>
              <a:rPr sz="800" b="0" dirty="0">
                <a:solidFill>
                  <a:srgbClr val="FFFFFF"/>
                </a:solidFill>
                <a:latin typeface="Gotham Book"/>
                <a:cs typeface="Gotham Book"/>
              </a:rPr>
              <a:t>aining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64084" y="3175764"/>
            <a:ext cx="40386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AN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U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AL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2163" y="2320847"/>
            <a:ext cx="653390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5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ESTRATEGIA</a:t>
            </a:r>
            <a:r>
              <a:rPr sz="1000" b="1" spc="-3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 DE </a:t>
            </a:r>
            <a:r>
              <a:rPr sz="1000" b="1" spc="-25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COMUNICACIÓN</a:t>
            </a:r>
            <a:r>
              <a:rPr sz="1000" b="1" spc="-3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 </a:t>
            </a:r>
            <a:r>
              <a:rPr sz="1000" b="1" spc="1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Y</a:t>
            </a:r>
            <a:r>
              <a:rPr sz="1000" b="1" spc="-3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 RELACIONES PÚBLICAS</a:t>
            </a:r>
            <a:endParaRPr sz="1000" dirty="0">
              <a:solidFill>
                <a:srgbClr val="003350"/>
              </a:solidFill>
              <a:latin typeface="Gotham Bold" pitchFamily="50" charset="0"/>
              <a:cs typeface="Gotham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48042" y="893593"/>
            <a:ext cx="176148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30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INTELIGENCIA </a:t>
            </a:r>
            <a:r>
              <a:rPr sz="1000" b="1" spc="-25" dirty="0">
                <a:solidFill>
                  <a:srgbClr val="003350"/>
                </a:solidFill>
                <a:latin typeface="Gotham Bold" pitchFamily="50" charset="0"/>
                <a:cs typeface="Gotham Black"/>
              </a:rPr>
              <a:t>MEDIÁTICA</a:t>
            </a:r>
            <a:endParaRPr sz="1000" dirty="0">
              <a:solidFill>
                <a:srgbClr val="003350"/>
              </a:solidFill>
              <a:latin typeface="Gotham Bold" pitchFamily="50" charset="0"/>
              <a:cs typeface="Gotham Black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8200" y="1100783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5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185080" y="1265910"/>
            <a:ext cx="5384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chemeClr val="bg1"/>
                </a:solidFill>
                <a:latin typeface="Gotham Black"/>
                <a:cs typeface="Gotham Black"/>
              </a:rPr>
              <a:t>1</a:t>
            </a:r>
            <a:endParaRPr sz="1600" dirty="0">
              <a:solidFill>
                <a:schemeClr val="bg1"/>
              </a:solidFill>
              <a:latin typeface="Gotham Black"/>
              <a:cs typeface="Gotham Black"/>
            </a:endParaRPr>
          </a:p>
          <a:p>
            <a:pPr algn="ctr">
              <a:lnSpc>
                <a:spcPts val="95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Moni</a:t>
            </a:r>
            <a:r>
              <a:rPr sz="800" b="0" spc="-15" dirty="0">
                <a:solidFill>
                  <a:schemeClr val="bg1"/>
                </a:solidFill>
                <a:latin typeface="Gotham Book"/>
                <a:cs typeface="Gotham Book"/>
              </a:rPr>
              <a:t>t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o</a:t>
            </a:r>
            <a:r>
              <a:rPr sz="800" b="0" spc="-20" dirty="0">
                <a:solidFill>
                  <a:schemeClr val="bg1"/>
                </a:solidFill>
                <a:latin typeface="Gotham Book"/>
                <a:cs typeface="Gotham Book"/>
              </a:rPr>
              <a:t>r</a:t>
            </a: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eo</a:t>
            </a:r>
            <a:endParaRPr sz="8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52238" y="1748510"/>
            <a:ext cx="40449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0" dirty="0">
                <a:solidFill>
                  <a:schemeClr val="bg1"/>
                </a:solidFill>
                <a:latin typeface="Gotham Book"/>
                <a:cs typeface="Gotham Book"/>
              </a:rPr>
              <a:t>DIARIO</a:t>
            </a:r>
            <a:endParaRPr sz="80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54" name="object 30"/>
          <p:cNvSpPr/>
          <p:nvPr/>
        </p:nvSpPr>
        <p:spPr>
          <a:xfrm>
            <a:off x="3556450" y="2528037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4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31"/>
          <p:cNvSpPr txBox="1"/>
          <p:nvPr/>
        </p:nvSpPr>
        <p:spPr>
          <a:xfrm>
            <a:off x="3690833" y="2632206"/>
            <a:ext cx="91096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 dirty="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lang="es-MX" sz="800" b="0" spc="-10" dirty="0" smtClean="0">
                <a:solidFill>
                  <a:srgbClr val="FFFFFF"/>
                </a:solidFill>
                <a:latin typeface="Gotham Book"/>
                <a:cs typeface="Gotham Book"/>
              </a:rPr>
              <a:t>Reunión de relacionamiento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56" name="object 32"/>
          <p:cNvSpPr txBox="1"/>
          <p:nvPr/>
        </p:nvSpPr>
        <p:spPr>
          <a:xfrm>
            <a:off x="3824285" y="3208785"/>
            <a:ext cx="69659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z="800" b="0" dirty="0" smtClean="0">
                <a:solidFill>
                  <a:schemeClr val="bg1"/>
                </a:solidFill>
                <a:latin typeface="Gotham Book"/>
                <a:cs typeface="Gotham Book"/>
              </a:rPr>
              <a:t>MENSUAL</a:t>
            </a:r>
            <a:endParaRPr sz="8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57" name="object 30"/>
          <p:cNvSpPr/>
          <p:nvPr/>
        </p:nvSpPr>
        <p:spPr>
          <a:xfrm>
            <a:off x="4828347" y="2528037"/>
            <a:ext cx="1226185" cy="940435"/>
          </a:xfrm>
          <a:custGeom>
            <a:avLst/>
            <a:gdLst/>
            <a:ahLst/>
            <a:cxnLst/>
            <a:rect l="l" t="t" r="r" b="b"/>
            <a:pathLst>
              <a:path w="1226184" h="940435">
                <a:moveTo>
                  <a:pt x="0" y="939856"/>
                </a:moveTo>
                <a:lnTo>
                  <a:pt x="1226003" y="939856"/>
                </a:lnTo>
                <a:lnTo>
                  <a:pt x="1226003" y="0"/>
                </a:lnTo>
                <a:lnTo>
                  <a:pt x="0" y="0"/>
                </a:lnTo>
                <a:lnTo>
                  <a:pt x="0" y="939856"/>
                </a:lnTo>
                <a:close/>
              </a:path>
            </a:pathLst>
          </a:custGeom>
          <a:solidFill>
            <a:srgbClr val="00335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8" name="object 31"/>
          <p:cNvSpPr txBox="1"/>
          <p:nvPr/>
        </p:nvSpPr>
        <p:spPr>
          <a:xfrm>
            <a:off x="4962730" y="2632206"/>
            <a:ext cx="910965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b="1" spc="-60" dirty="0">
                <a:solidFill>
                  <a:srgbClr val="FFFFFF"/>
                </a:solidFill>
                <a:latin typeface="Gotham Black"/>
                <a:cs typeface="Gotham Black"/>
              </a:rPr>
              <a:t>1</a:t>
            </a:r>
            <a:endParaRPr sz="1600" dirty="0">
              <a:latin typeface="Gotham Black"/>
              <a:cs typeface="Gotham Black"/>
            </a:endParaRP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lang="es-MX" sz="800" b="0" spc="-10" dirty="0" smtClean="0">
                <a:solidFill>
                  <a:srgbClr val="FFFFFF"/>
                </a:solidFill>
                <a:latin typeface="Gotham Book"/>
                <a:cs typeface="Gotham Book"/>
              </a:rPr>
              <a:t>ONE</a:t>
            </a:r>
          </a:p>
          <a:p>
            <a:pPr marL="12700" marR="6350" algn="ctr">
              <a:lnSpc>
                <a:spcPts val="900"/>
              </a:lnSpc>
              <a:spcBef>
                <a:spcPts val="70"/>
              </a:spcBef>
            </a:pPr>
            <a:r>
              <a:rPr lang="es-MX" sz="800" b="0" spc="-10" dirty="0" smtClean="0">
                <a:solidFill>
                  <a:srgbClr val="FFFFFF"/>
                </a:solidFill>
                <a:latin typeface="Gotham Book"/>
                <a:cs typeface="Gotham Book"/>
              </a:rPr>
              <a:t>ON ONE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59" name="object 32"/>
          <p:cNvSpPr txBox="1"/>
          <p:nvPr/>
        </p:nvSpPr>
        <p:spPr>
          <a:xfrm>
            <a:off x="5096182" y="3208785"/>
            <a:ext cx="69659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z="800" b="0" dirty="0" smtClean="0">
                <a:solidFill>
                  <a:schemeClr val="bg1"/>
                </a:solidFill>
                <a:latin typeface="Gotham Book"/>
                <a:cs typeface="Gotham Book"/>
              </a:rPr>
              <a:t>MENSUAL</a:t>
            </a:r>
            <a:endParaRPr sz="8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002"/>
            <a:ext cx="9144000" cy="4501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362798"/>
            <a:endParaRPr lang="es-ES" sz="1411" dirty="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8743" y="168871"/>
            <a:ext cx="7973546" cy="474568"/>
          </a:xfrm>
        </p:spPr>
        <p:txBody>
          <a:bodyPr anchor="t"/>
          <a:lstStyle/>
          <a:p>
            <a:pPr lvl="0">
              <a:defRPr/>
            </a:pPr>
            <a:r>
              <a:rPr lang="es-MX" sz="2257" dirty="0" smtClean="0">
                <a:solidFill>
                  <a:sysClr val="window" lastClr="FFFFFF"/>
                </a:solidFill>
              </a:rPr>
              <a:t>15. Equipo de trabajo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ángulo 32"/>
          <p:cNvSpPr/>
          <p:nvPr/>
        </p:nvSpPr>
        <p:spPr>
          <a:xfrm>
            <a:off x="4681493" y="883920"/>
            <a:ext cx="2056206" cy="2123238"/>
          </a:xfrm>
          <a:prstGeom prst="rect">
            <a:avLst/>
          </a:prstGeom>
          <a:solidFill>
            <a:srgbClr val="D2E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 sz="1000" dirty="0">
              <a:solidFill>
                <a:prstClr val="white"/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462589" y="3000189"/>
            <a:ext cx="8404289" cy="1834160"/>
          </a:xfrm>
          <a:prstGeom prst="rect">
            <a:avLst/>
          </a:prstGeom>
          <a:solidFill>
            <a:srgbClr val="D2E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 sz="1000" dirty="0">
              <a:solidFill>
                <a:prstClr val="white"/>
              </a:solidFill>
            </a:endParaRPr>
          </a:p>
        </p:txBody>
      </p:sp>
      <p:sp>
        <p:nvSpPr>
          <p:cNvPr id="40" name="CuadroTexto 4"/>
          <p:cNvSpPr txBox="1">
            <a:spLocks noChangeArrowheads="1"/>
          </p:cNvSpPr>
          <p:nvPr/>
        </p:nvSpPr>
        <p:spPr bwMode="auto">
          <a:xfrm>
            <a:off x="995419" y="2385279"/>
            <a:ext cx="1491393" cy="5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Carlos Herrero</a:t>
            </a: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>
                <a:solidFill>
                  <a:srgbClr val="5DB596"/>
                </a:solidFill>
                <a:latin typeface="Gotham Book" panose="02000604040000020004" pitchFamily="50" charset="0"/>
              </a:rPr>
              <a:t>Presidente y </a:t>
            </a:r>
            <a:br>
              <a:rPr lang="es-ES" altLang="es-MX" sz="1000" dirty="0">
                <a:solidFill>
                  <a:srgbClr val="5DB596"/>
                </a:solidFill>
                <a:latin typeface="Gotham Book" panose="02000604040000020004" pitchFamily="50" charset="0"/>
              </a:rPr>
            </a:br>
            <a:r>
              <a:rPr lang="es-ES" altLang="es-MX" sz="1000" dirty="0">
                <a:solidFill>
                  <a:srgbClr val="5DB596"/>
                </a:solidFill>
                <a:latin typeface="Gotham Book" panose="02000604040000020004" pitchFamily="50" charset="0"/>
              </a:rPr>
              <a:t>Director General </a:t>
            </a:r>
          </a:p>
        </p:txBody>
      </p:sp>
      <p:sp>
        <p:nvSpPr>
          <p:cNvPr id="41" name="CuadroTexto 3"/>
          <p:cNvSpPr txBox="1">
            <a:spLocks noChangeArrowheads="1"/>
          </p:cNvSpPr>
          <p:nvPr/>
        </p:nvSpPr>
        <p:spPr bwMode="auto">
          <a:xfrm>
            <a:off x="2734056" y="2455657"/>
            <a:ext cx="1766928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Daniela Bravo</a:t>
            </a:r>
          </a:p>
          <a:p>
            <a:pPr algn="ctr" defTabSz="457200">
              <a:lnSpc>
                <a:spcPct val="80000"/>
              </a:lnSpc>
            </a:pPr>
            <a:r>
              <a:rPr lang="es-MX" altLang="es-MX" sz="1000" dirty="0" smtClean="0">
                <a:solidFill>
                  <a:srgbClr val="5DB596"/>
                </a:solidFill>
                <a:latin typeface="Gotham Book" panose="02000604040000020004" pitchFamily="50" charset="0"/>
              </a:rPr>
              <a:t>VP de cuentas de consumo</a:t>
            </a:r>
            <a:endParaRPr lang="es-ES" altLang="es-MX" sz="1000" dirty="0">
              <a:solidFill>
                <a:srgbClr val="5DB596"/>
              </a:solidFill>
              <a:latin typeface="Gotham Book" panose="02000604040000020004" pitchFamily="50" charset="0"/>
            </a:endParaRPr>
          </a:p>
        </p:txBody>
      </p:sp>
      <p:sp>
        <p:nvSpPr>
          <p:cNvPr id="43" name="CuadroTexto 3"/>
          <p:cNvSpPr txBox="1">
            <a:spLocks noChangeArrowheads="1"/>
          </p:cNvSpPr>
          <p:nvPr/>
        </p:nvSpPr>
        <p:spPr bwMode="auto">
          <a:xfrm>
            <a:off x="4945337" y="2404857"/>
            <a:ext cx="1509206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Amilcar Olivares</a:t>
            </a:r>
          </a:p>
          <a:p>
            <a:pPr algn="ctr" defTabSz="457200">
              <a:lnSpc>
                <a:spcPct val="80000"/>
              </a:lnSpc>
            </a:pPr>
            <a:r>
              <a:rPr lang="es-MX" altLang="es-MX" sz="1000" dirty="0">
                <a:solidFill>
                  <a:srgbClr val="2E857F"/>
                </a:solidFill>
                <a:latin typeface="Gotham Book" panose="02000604040000020004" pitchFamily="50" charset="0"/>
              </a:rPr>
              <a:t>VP de cuentas corporativas</a:t>
            </a:r>
            <a:endParaRPr lang="es-ES" altLang="es-MX" sz="1000" dirty="0">
              <a:solidFill>
                <a:srgbClr val="2E857F"/>
              </a:solidFill>
              <a:latin typeface="Gotham Book" panose="02000604040000020004" pitchFamily="50" charset="0"/>
            </a:endParaRPr>
          </a:p>
        </p:txBody>
      </p:sp>
      <p:sp>
        <p:nvSpPr>
          <p:cNvPr id="44" name="CuadroTexto 3"/>
          <p:cNvSpPr txBox="1">
            <a:spLocks noChangeArrowheads="1"/>
          </p:cNvSpPr>
          <p:nvPr/>
        </p:nvSpPr>
        <p:spPr bwMode="auto">
          <a:xfrm>
            <a:off x="6930112" y="2404857"/>
            <a:ext cx="1796944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Arturo de la Peña</a:t>
            </a: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 smtClean="0">
                <a:solidFill>
                  <a:srgbClr val="5DB596"/>
                </a:solidFill>
                <a:latin typeface="Gotham Book" panose="02000604040000020004" pitchFamily="50" charset="0"/>
              </a:rPr>
              <a:t>Director de consultoría estratégica</a:t>
            </a:r>
            <a:endParaRPr lang="es-ES" altLang="es-MX" sz="1000" dirty="0">
              <a:solidFill>
                <a:srgbClr val="5DB596"/>
              </a:solidFill>
              <a:latin typeface="Gotham Book" panose="02000604040000020004" pitchFamily="50" charset="0"/>
            </a:endParaRPr>
          </a:p>
        </p:txBody>
      </p:sp>
      <p:sp>
        <p:nvSpPr>
          <p:cNvPr id="45" name="CuadroTexto 2"/>
          <p:cNvSpPr txBox="1">
            <a:spLocks noChangeArrowheads="1"/>
          </p:cNvSpPr>
          <p:nvPr/>
        </p:nvSpPr>
        <p:spPr bwMode="auto">
          <a:xfrm>
            <a:off x="3175827" y="4313572"/>
            <a:ext cx="1454493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Paulina </a:t>
            </a:r>
            <a:r>
              <a:rPr lang="es-ES" altLang="es-MX" sz="1000" b="1" dirty="0" smtClean="0">
                <a:solidFill>
                  <a:srgbClr val="1D212F"/>
                </a:solidFill>
                <a:latin typeface="Gotham Bold" pitchFamily="50" charset="0"/>
              </a:rPr>
              <a:t>Almazán</a:t>
            </a:r>
            <a:endParaRPr lang="es-ES" altLang="es-MX" sz="1000" b="1" dirty="0">
              <a:solidFill>
                <a:srgbClr val="1D212F"/>
              </a:solidFill>
              <a:latin typeface="Gotham Bold" pitchFamily="50" charset="0"/>
            </a:endParaRP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Key account manager</a:t>
            </a:r>
          </a:p>
        </p:txBody>
      </p:sp>
      <p:sp>
        <p:nvSpPr>
          <p:cNvPr id="47" name="CuadroTexto 2"/>
          <p:cNvSpPr txBox="1">
            <a:spLocks noChangeArrowheads="1"/>
          </p:cNvSpPr>
          <p:nvPr/>
        </p:nvSpPr>
        <p:spPr bwMode="auto">
          <a:xfrm>
            <a:off x="4686585" y="4313571"/>
            <a:ext cx="2047590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>
                <a:solidFill>
                  <a:srgbClr val="1D212F"/>
                </a:solidFill>
                <a:latin typeface="Gotham Bold" pitchFamily="50" charset="0"/>
              </a:rPr>
              <a:t>Amed Yaber</a:t>
            </a: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 smtClean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Comunicación</a:t>
            </a: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 smtClean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multimedia</a:t>
            </a:r>
            <a:endParaRPr lang="es-ES" altLang="es-MX" sz="1000" dirty="0">
              <a:solidFill>
                <a:srgbClr val="2E857F">
                  <a:lumMod val="50000"/>
                </a:srgbClr>
              </a:solidFill>
              <a:latin typeface="Gotham Book" panose="02000604040000020004" pitchFamily="50" charset="0"/>
            </a:endParaRPr>
          </a:p>
        </p:txBody>
      </p:sp>
      <p:sp>
        <p:nvSpPr>
          <p:cNvPr id="49" name="CuadroTexto 2"/>
          <p:cNvSpPr txBox="1">
            <a:spLocks noChangeArrowheads="1"/>
          </p:cNvSpPr>
          <p:nvPr/>
        </p:nvSpPr>
        <p:spPr bwMode="auto">
          <a:xfrm>
            <a:off x="1378218" y="4375127"/>
            <a:ext cx="1677802" cy="41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 smtClean="0">
                <a:solidFill>
                  <a:srgbClr val="1D212F"/>
                </a:solidFill>
                <a:latin typeface="Gotham Bold" pitchFamily="50" charset="0"/>
              </a:rPr>
              <a:t>Isaac Salas</a:t>
            </a:r>
            <a:endParaRPr lang="es-ES" altLang="es-MX" sz="1000" b="1" dirty="0">
              <a:solidFill>
                <a:srgbClr val="1D212F"/>
              </a:solidFill>
              <a:latin typeface="Gotham Bold" pitchFamily="50" charset="0"/>
            </a:endParaRP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Team Manager</a:t>
            </a:r>
          </a:p>
        </p:txBody>
      </p:sp>
      <p:cxnSp>
        <p:nvCxnSpPr>
          <p:cNvPr id="50" name="Conector angular 49"/>
          <p:cNvCxnSpPr>
            <a:endCxn id="68" idx="0"/>
          </p:cNvCxnSpPr>
          <p:nvPr/>
        </p:nvCxnSpPr>
        <p:spPr>
          <a:xfrm rot="5400000" flipH="1" flipV="1">
            <a:off x="4687614" y="1030404"/>
            <a:ext cx="35094" cy="5070825"/>
          </a:xfrm>
          <a:prstGeom prst="bentConnector3">
            <a:avLst>
              <a:gd name="adj1" fmla="val 751393"/>
            </a:avLst>
          </a:prstGeom>
          <a:noFill/>
          <a:ln w="19050" cap="flat">
            <a:solidFill>
              <a:srgbClr val="003A5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Conector recto 50"/>
          <p:cNvCxnSpPr/>
          <p:nvPr/>
        </p:nvCxnSpPr>
        <p:spPr>
          <a:xfrm flipV="1">
            <a:off x="3934089" y="3319463"/>
            <a:ext cx="0" cy="243071"/>
          </a:xfrm>
          <a:prstGeom prst="line">
            <a:avLst/>
          </a:prstGeom>
          <a:noFill/>
          <a:ln w="19050" cap="flat">
            <a:solidFill>
              <a:srgbClr val="003A5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Shape 477"/>
          <p:cNvSpPr>
            <a:spLocks noChangeArrowheads="1"/>
          </p:cNvSpPr>
          <p:nvPr/>
        </p:nvSpPr>
        <p:spPr bwMode="auto">
          <a:xfrm>
            <a:off x="4688791" y="895018"/>
            <a:ext cx="2045384" cy="3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2554" tIns="92554" rIns="92554" bIns="92554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856727">
              <a:lnSpc>
                <a:spcPct val="80000"/>
              </a:lnSpc>
            </a:pPr>
            <a:r>
              <a:rPr lang="es-ES" altLang="es-MX" sz="1000" kern="0" dirty="0" smtClean="0">
                <a:solidFill>
                  <a:srgbClr val="003A5C"/>
                </a:solidFill>
                <a:latin typeface="Gotham Medium"/>
                <a:cs typeface="Gotham Medium"/>
                <a:sym typeface="Gotham Medium" panose="02000604030000020004" pitchFamily="50" charset="0"/>
              </a:rPr>
              <a:t>Operación</a:t>
            </a:r>
            <a:endParaRPr lang="en-US" altLang="es-MX" sz="1000" kern="0" dirty="0">
              <a:solidFill>
                <a:srgbClr val="003A5C"/>
              </a:solidFill>
              <a:latin typeface="Gotham Medium"/>
              <a:cs typeface="Gotham Medium"/>
              <a:sym typeface="Gotham Medium" panose="02000604030000020004" pitchFamily="50" charset="0"/>
            </a:endParaRPr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89" y="3583363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66" y="1236184"/>
            <a:ext cx="1080000" cy="1080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Imagen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26" y="1563784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Imagen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63" y="1563784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Imagen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77" y="3582360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74" y="3548269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0" name="Conector recto 69"/>
          <p:cNvCxnSpPr/>
          <p:nvPr/>
        </p:nvCxnSpPr>
        <p:spPr>
          <a:xfrm flipV="1">
            <a:off x="5709596" y="2939110"/>
            <a:ext cx="0" cy="623423"/>
          </a:xfrm>
          <a:prstGeom prst="line">
            <a:avLst/>
          </a:prstGeom>
          <a:noFill/>
          <a:ln w="19050" cap="flat">
            <a:solidFill>
              <a:srgbClr val="003A5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1" name="Imagen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4" y="1563784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CuadroTexto 2"/>
          <p:cNvSpPr txBox="1">
            <a:spLocks noChangeArrowheads="1"/>
          </p:cNvSpPr>
          <p:nvPr/>
        </p:nvSpPr>
        <p:spPr bwMode="auto">
          <a:xfrm>
            <a:off x="6216779" y="4313571"/>
            <a:ext cx="2047590" cy="5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326" tIns="81663" rIns="163326" bIns="81663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457200">
              <a:lnSpc>
                <a:spcPct val="80000"/>
              </a:lnSpc>
            </a:pPr>
            <a:r>
              <a:rPr lang="es-ES" altLang="es-MX" sz="1000" b="1" dirty="0" smtClean="0">
                <a:solidFill>
                  <a:srgbClr val="1D212F"/>
                </a:solidFill>
                <a:latin typeface="Gotham Bold" pitchFamily="50" charset="0"/>
              </a:rPr>
              <a:t>Paola Camacho</a:t>
            </a:r>
            <a:endParaRPr lang="es-ES" altLang="es-MX" sz="1000" b="1" dirty="0">
              <a:solidFill>
                <a:srgbClr val="1D212F"/>
              </a:solidFill>
              <a:latin typeface="Gotham Bold" pitchFamily="50" charset="0"/>
            </a:endParaRP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 smtClean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Inteligencia</a:t>
            </a:r>
          </a:p>
          <a:p>
            <a:pPr algn="ctr" defTabSz="457200">
              <a:lnSpc>
                <a:spcPct val="80000"/>
              </a:lnSpc>
            </a:pPr>
            <a:r>
              <a:rPr lang="es-ES" altLang="es-MX" sz="1000" dirty="0" smtClean="0">
                <a:solidFill>
                  <a:srgbClr val="2E857F">
                    <a:lumMod val="50000"/>
                  </a:srgbClr>
                </a:solidFill>
                <a:latin typeface="Gotham Book" panose="02000604040000020004" pitchFamily="50" charset="0"/>
              </a:rPr>
              <a:t>Mediática</a:t>
            </a:r>
            <a:endParaRPr lang="es-ES" altLang="es-MX" sz="1000" dirty="0">
              <a:solidFill>
                <a:srgbClr val="2E857F">
                  <a:lumMod val="50000"/>
                </a:srgbClr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39" y="3582360"/>
            <a:ext cx="738000" cy="738000"/>
          </a:xfrm>
          <a:prstGeom prst="ellipse">
            <a:avLst/>
          </a:prstGeom>
          <a:ln w="19050" cmpd="sng">
            <a:solidFill>
              <a:srgbClr val="0D3D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7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524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2"/>
            <a:ext cx="9144000" cy="4501515"/>
          </a:xfrm>
          <a:custGeom>
            <a:avLst/>
            <a:gdLst/>
            <a:ahLst/>
            <a:cxnLst/>
            <a:rect l="l" t="t" r="r" b="b"/>
            <a:pathLst>
              <a:path w="9144000" h="4501515">
                <a:moveTo>
                  <a:pt x="0" y="4501495"/>
                </a:moveTo>
                <a:lnTo>
                  <a:pt x="9143998" y="4501495"/>
                </a:lnTo>
                <a:lnTo>
                  <a:pt x="9143998" y="0"/>
                </a:lnTo>
                <a:lnTo>
                  <a:pt x="0" y="0"/>
                </a:lnTo>
                <a:lnTo>
                  <a:pt x="0" y="4501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kern="1200" spc="-70" dirty="0">
                <a:solidFill>
                  <a:srgbClr val="67CACA"/>
                </a:solidFill>
                <a:ea typeface="+mn-ea"/>
              </a:rPr>
              <a:t>10</a:t>
            </a:r>
            <a:r>
              <a:rPr kern="1200" spc="-70" dirty="0">
                <a:solidFill>
                  <a:srgbClr val="67CACA"/>
                </a:solidFill>
                <a:ea typeface="+mn-ea"/>
              </a:rPr>
              <a:t>. </a:t>
            </a:r>
            <a:r>
              <a:rPr sz="2100" kern="1200" dirty="0">
                <a:latin typeface="Gotham Thin"/>
                <a:cs typeface="Gotham Thin"/>
              </a:rPr>
              <a:t>PRESUPUESTO</a:t>
            </a: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3779" y="642004"/>
            <a:ext cx="7121712" cy="421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783" y="835913"/>
            <a:ext cx="688345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El desar</a:t>
            </a:r>
            <a:r>
              <a:rPr sz="900" b="0" spc="-20" dirty="0">
                <a:solidFill>
                  <a:srgbClr val="232323"/>
                </a:solidFill>
                <a:latin typeface="Gotham Book"/>
                <a:cs typeface="Gotham Book"/>
              </a:rPr>
              <a:t>r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ollo e implementación del plan an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t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eriormen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t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e </a:t>
            </a:r>
            <a:r>
              <a:rPr sz="900" b="0" spc="-30" dirty="0">
                <a:solidFill>
                  <a:srgbClr val="232323"/>
                </a:solidFill>
                <a:latin typeface="Gotham Book"/>
                <a:cs typeface="Gotham Book"/>
              </a:rPr>
              <a:t>e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xpue</a:t>
            </a:r>
            <a:r>
              <a:rPr sz="900" b="0" spc="-10" dirty="0">
                <a:solidFill>
                  <a:srgbClr val="232323"/>
                </a:solidFill>
                <a:latin typeface="Gotham Book"/>
                <a:cs typeface="Gotham Book"/>
              </a:rPr>
              <a:t>s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t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o tienen los siguien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t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es 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c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o</a:t>
            </a:r>
            <a:r>
              <a:rPr sz="900" b="0" spc="-10" dirty="0">
                <a:solidFill>
                  <a:srgbClr val="232323"/>
                </a:solidFill>
                <a:latin typeface="Gotham Book"/>
                <a:cs typeface="Gotham Book"/>
              </a:rPr>
              <a:t>s</a:t>
            </a:r>
            <a:r>
              <a:rPr sz="900" b="0" spc="-15" dirty="0">
                <a:solidFill>
                  <a:srgbClr val="232323"/>
                </a:solidFill>
                <a:latin typeface="Gotham Book"/>
                <a:cs typeface="Gotham Book"/>
              </a:rPr>
              <a:t>t</a:t>
            </a:r>
            <a:r>
              <a:rPr sz="900" b="0" dirty="0">
                <a:solidFill>
                  <a:srgbClr val="232323"/>
                </a:solidFill>
                <a:latin typeface="Gotham Book"/>
                <a:cs typeface="Gotham Book"/>
              </a:rPr>
              <a:t>o:</a:t>
            </a:r>
            <a:endParaRPr sz="900" dirty="0">
              <a:latin typeface="Gotham Book"/>
              <a:cs typeface="Gotham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782" y="4698508"/>
            <a:ext cx="857973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4305" marR="6350" indent="-1412240" algn="ctr"/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La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j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ec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u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c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ión d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l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as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estrate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gi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as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d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cam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p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a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ñ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a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d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232323"/>
                </a:solidFill>
                <a:latin typeface="Arial"/>
                <a:cs typeface="Arial"/>
              </a:rPr>
              <a:t>P</a:t>
            </a:r>
            <a:r>
              <a:rPr sz="1100" b="1" spc="-1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y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Me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dio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s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ti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n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un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a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du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rac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ión to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ta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l d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Arial"/>
                <a:cs typeface="Arial"/>
              </a:rPr>
              <a:t>12</a:t>
            </a:r>
            <a:r>
              <a:rPr sz="1100" b="1" spc="-5" dirty="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sz="1100" b="1" dirty="0" err="1" smtClean="0">
                <a:solidFill>
                  <a:srgbClr val="232323"/>
                </a:solidFill>
                <a:latin typeface="Arial"/>
                <a:cs typeface="Arial"/>
              </a:rPr>
              <a:t>meses</a:t>
            </a:r>
            <a:endParaRPr lang="es-MX" sz="1100" b="1" dirty="0" smtClean="0">
              <a:solidFill>
                <a:srgbClr val="232323"/>
              </a:solidFill>
              <a:latin typeface="Arial"/>
              <a:cs typeface="Arial"/>
            </a:endParaRPr>
          </a:p>
          <a:p>
            <a:pPr marL="1424305" marR="6350" indent="-1412240" algn="ctr"/>
            <a:r>
              <a:rPr sz="1100" b="1" spc="-5" dirty="0" smtClean="0">
                <a:solidFill>
                  <a:srgbClr val="232323"/>
                </a:solidFill>
                <a:latin typeface="Gotham Bold" pitchFamily="50" charset="0"/>
                <a:cs typeface="Arial"/>
              </a:rPr>
              <a:t>Lo</a:t>
            </a:r>
            <a:r>
              <a:rPr sz="1100" b="1" dirty="0" smtClean="0">
                <a:solidFill>
                  <a:srgbClr val="232323"/>
                </a:solidFill>
                <a:latin typeface="Gotham Bold" pitchFamily="50" charset="0"/>
                <a:cs typeface="Arial"/>
              </a:rPr>
              <a:t>s</a:t>
            </a:r>
            <a:r>
              <a:rPr sz="1100" b="1" spc="-5" dirty="0" smtClean="0">
                <a:solidFill>
                  <a:srgbClr val="232323"/>
                </a:solidFill>
                <a:latin typeface="Gotham Bold" pitchFamily="50" charset="0"/>
                <a:cs typeface="Arial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p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rec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io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s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 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a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n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ter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io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res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 no in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c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lu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ye</a:t>
            </a:r>
            <a:r>
              <a:rPr sz="1100" b="1" spc="-5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n I</a:t>
            </a:r>
            <a:r>
              <a:rPr sz="1100" b="1" spc="-70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V</a:t>
            </a:r>
            <a:r>
              <a:rPr sz="1100" b="1" dirty="0">
                <a:solidFill>
                  <a:srgbClr val="232323"/>
                </a:solidFill>
                <a:latin typeface="Gotham Bold" pitchFamily="50" charset="0"/>
                <a:cs typeface="Arial"/>
              </a:rPr>
              <a:t>A</a:t>
            </a:r>
            <a:endParaRPr sz="1100" dirty="0">
              <a:latin typeface="Gotham Bold" pitchFamily="50" charset="0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5782" y="2488418"/>
            <a:ext cx="8579732" cy="2007383"/>
          </a:xfrm>
          <a:custGeom>
            <a:avLst/>
            <a:gdLst/>
            <a:ahLst/>
            <a:cxnLst/>
            <a:rect l="l" t="t" r="r" b="b"/>
            <a:pathLst>
              <a:path w="4290059" h="1583689">
                <a:moveTo>
                  <a:pt x="0" y="1583265"/>
                </a:moveTo>
                <a:lnTo>
                  <a:pt x="4289866" y="1583265"/>
                </a:lnTo>
                <a:lnTo>
                  <a:pt x="4289866" y="0"/>
                </a:lnTo>
                <a:lnTo>
                  <a:pt x="0" y="0"/>
                </a:lnTo>
                <a:lnTo>
                  <a:pt x="0" y="1583265"/>
                </a:lnTo>
                <a:close/>
              </a:path>
            </a:pathLst>
          </a:custGeom>
          <a:solidFill>
            <a:srgbClr val="CFE7E7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282" y="2666553"/>
            <a:ext cx="58293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30" dirty="0">
                <a:solidFill>
                  <a:srgbClr val="002060"/>
                </a:solidFill>
                <a:latin typeface="Gotham Bold" pitchFamily="50" charset="0"/>
                <a:cs typeface="Gotham Black"/>
              </a:rPr>
              <a:t>Incluye:</a:t>
            </a:r>
            <a:endParaRPr sz="1100" dirty="0">
              <a:latin typeface="Gotham Bold" pitchFamily="50" charset="0"/>
              <a:cs typeface="Gotham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400" y="3061523"/>
            <a:ext cx="3661361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100" b="0" dirty="0">
                <a:latin typeface="Gotham Book"/>
                <a:cs typeface="Gotham Book"/>
              </a:rPr>
              <a:t>E</a:t>
            </a:r>
            <a:r>
              <a:rPr sz="1100" b="0" spc="-10" dirty="0">
                <a:latin typeface="Gotham Book"/>
                <a:cs typeface="Gotham Book"/>
              </a:rPr>
              <a:t>s</a:t>
            </a:r>
            <a:r>
              <a:rPr sz="1100" b="0" dirty="0">
                <a:latin typeface="Gotham Book"/>
                <a:cs typeface="Gotham Book"/>
              </a:rPr>
              <a:t>t</a:t>
            </a:r>
            <a:r>
              <a:rPr sz="1100" b="0" spc="-20" dirty="0">
                <a:latin typeface="Gotham Book"/>
                <a:cs typeface="Gotham Book"/>
              </a:rPr>
              <a:t>r</a:t>
            </a:r>
            <a:r>
              <a:rPr sz="1100" b="0" spc="-5" dirty="0">
                <a:latin typeface="Gotham Book"/>
                <a:cs typeface="Gotham Book"/>
              </a:rPr>
              <a:t>a</a:t>
            </a:r>
            <a:r>
              <a:rPr sz="1100" b="0" spc="-15" dirty="0">
                <a:latin typeface="Gotham Book"/>
                <a:cs typeface="Gotham Book"/>
              </a:rPr>
              <a:t>t</a:t>
            </a:r>
            <a:r>
              <a:rPr sz="1100" b="0" dirty="0">
                <a:latin typeface="Gotham Book"/>
                <a:cs typeface="Gotham Book"/>
              </a:rPr>
              <a:t>egia de </a:t>
            </a:r>
            <a:r>
              <a:rPr sz="1100" b="0" spc="-15" dirty="0" smtClean="0">
                <a:latin typeface="Gotham Book"/>
                <a:cs typeface="Gotham Book"/>
              </a:rPr>
              <a:t>Comunicación</a:t>
            </a:r>
            <a:endParaRPr lang="es-MX" sz="1100" b="0" dirty="0" smtClean="0">
              <a:latin typeface="Gotham Book"/>
              <a:cs typeface="Gotham Book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Gotham Book"/>
                <a:cs typeface="Gotham Book"/>
              </a:rPr>
              <a:t>E</a:t>
            </a:r>
            <a:r>
              <a:rPr lang="es-MX" sz="1100" spc="-10" dirty="0">
                <a:latin typeface="Gotham Book"/>
                <a:cs typeface="Gotham Book"/>
              </a:rPr>
              <a:t>s</a:t>
            </a:r>
            <a:r>
              <a:rPr lang="es-MX" sz="1100" dirty="0">
                <a:latin typeface="Gotham Book"/>
                <a:cs typeface="Gotham Book"/>
              </a:rPr>
              <a:t>t</a:t>
            </a:r>
            <a:r>
              <a:rPr lang="es-MX" sz="1100" spc="-20" dirty="0">
                <a:latin typeface="Gotham Book"/>
                <a:cs typeface="Gotham Book"/>
              </a:rPr>
              <a:t>r</a:t>
            </a:r>
            <a:r>
              <a:rPr lang="es-MX" sz="1100" spc="-5" dirty="0">
                <a:latin typeface="Gotham Book"/>
                <a:cs typeface="Gotham Book"/>
              </a:rPr>
              <a:t>a</a:t>
            </a:r>
            <a:r>
              <a:rPr lang="es-MX" sz="1100" spc="-15" dirty="0">
                <a:latin typeface="Gotham Book"/>
                <a:cs typeface="Gotham Book"/>
              </a:rPr>
              <a:t>t</a:t>
            </a:r>
            <a:r>
              <a:rPr lang="es-MX" sz="1100" dirty="0">
                <a:latin typeface="Gotham Book"/>
                <a:cs typeface="Gotham Book"/>
              </a:rPr>
              <a:t>egia de </a:t>
            </a:r>
            <a:r>
              <a:rPr lang="es-MX" sz="1100" spc="-10" dirty="0">
                <a:latin typeface="Gotham Book"/>
                <a:cs typeface="Gotham Book"/>
              </a:rPr>
              <a:t>R</a:t>
            </a:r>
            <a:r>
              <a:rPr lang="es-MX" sz="1100" dirty="0">
                <a:latin typeface="Gotham Book"/>
                <a:cs typeface="Gotham Book"/>
              </a:rPr>
              <a:t>elaciones </a:t>
            </a:r>
            <a:r>
              <a:rPr lang="es-MX" sz="1100" dirty="0" smtClean="0">
                <a:latin typeface="Gotham Book"/>
                <a:cs typeface="Gotham Book"/>
              </a:rPr>
              <a:t>Públicas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Gotham Book"/>
                <a:cs typeface="Gotham Book"/>
              </a:rPr>
              <a:t>E</a:t>
            </a:r>
            <a:r>
              <a:rPr lang="es-MX" sz="1100" spc="-10" dirty="0">
                <a:latin typeface="Gotham Book"/>
                <a:cs typeface="Gotham Book"/>
              </a:rPr>
              <a:t>s</a:t>
            </a:r>
            <a:r>
              <a:rPr lang="es-MX" sz="1100" dirty="0">
                <a:latin typeface="Gotham Book"/>
                <a:cs typeface="Gotham Book"/>
              </a:rPr>
              <a:t>t</a:t>
            </a:r>
            <a:r>
              <a:rPr lang="es-MX" sz="1100" spc="-20" dirty="0">
                <a:latin typeface="Gotham Book"/>
                <a:cs typeface="Gotham Book"/>
              </a:rPr>
              <a:t>r</a:t>
            </a:r>
            <a:r>
              <a:rPr lang="es-MX" sz="1100" spc="-5" dirty="0">
                <a:latin typeface="Gotham Book"/>
                <a:cs typeface="Gotham Book"/>
              </a:rPr>
              <a:t>a</a:t>
            </a:r>
            <a:r>
              <a:rPr lang="es-MX" sz="1100" spc="-15" dirty="0">
                <a:latin typeface="Gotham Book"/>
                <a:cs typeface="Gotham Book"/>
              </a:rPr>
              <a:t>t</a:t>
            </a:r>
            <a:r>
              <a:rPr lang="es-MX" sz="1100" dirty="0">
                <a:latin typeface="Gotham Book"/>
                <a:cs typeface="Gotham Book"/>
              </a:rPr>
              <a:t>egia de medios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Gotham Book"/>
                <a:cs typeface="Gotham Book"/>
              </a:rPr>
              <a:t>E</a:t>
            </a:r>
            <a:r>
              <a:rPr lang="es-MX" sz="1100" spc="-10" dirty="0">
                <a:latin typeface="Gotham Book"/>
                <a:cs typeface="Gotham Book"/>
              </a:rPr>
              <a:t>s</a:t>
            </a:r>
            <a:r>
              <a:rPr lang="es-MX" sz="1100" dirty="0">
                <a:latin typeface="Gotham Book"/>
                <a:cs typeface="Gotham Book"/>
              </a:rPr>
              <a:t>t</a:t>
            </a:r>
            <a:r>
              <a:rPr lang="es-MX" sz="1100" spc="-20" dirty="0">
                <a:latin typeface="Gotham Book"/>
                <a:cs typeface="Gotham Book"/>
              </a:rPr>
              <a:t>r</a:t>
            </a:r>
            <a:r>
              <a:rPr lang="es-MX" sz="1100" spc="-5" dirty="0">
                <a:latin typeface="Gotham Book"/>
                <a:cs typeface="Gotham Book"/>
              </a:rPr>
              <a:t>a</a:t>
            </a:r>
            <a:r>
              <a:rPr lang="es-MX" sz="1100" spc="-15" dirty="0">
                <a:latin typeface="Gotham Book"/>
                <a:cs typeface="Gotham Book"/>
              </a:rPr>
              <a:t>t</a:t>
            </a:r>
            <a:r>
              <a:rPr lang="es-MX" sz="1100" dirty="0">
                <a:latin typeface="Gotham Book"/>
                <a:cs typeface="Gotham Book"/>
              </a:rPr>
              <a:t>egia de consultoría digital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Gotham Book"/>
                <a:cs typeface="Gotham Book"/>
              </a:rPr>
              <a:t>Crisis </a:t>
            </a:r>
            <a:r>
              <a:rPr lang="es-MX" sz="1100" dirty="0" smtClean="0">
                <a:latin typeface="Gotham Book"/>
                <a:cs typeface="Gotham Book"/>
              </a:rPr>
              <a:t>training</a:t>
            </a:r>
            <a:endParaRPr sz="800" dirty="0">
              <a:latin typeface="Gotham Book"/>
              <a:cs typeface="Gotham Boo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01538" y="2638613"/>
            <a:ext cx="822960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25" dirty="0">
                <a:solidFill>
                  <a:srgbClr val="002060"/>
                </a:solidFill>
                <a:latin typeface="Gotham Bold" pitchFamily="50" charset="0"/>
                <a:cs typeface="Gotham Black"/>
              </a:rPr>
              <a:t>No</a:t>
            </a:r>
            <a:r>
              <a:rPr sz="1100" b="1" spc="-30" dirty="0">
                <a:solidFill>
                  <a:srgbClr val="002060"/>
                </a:solidFill>
                <a:latin typeface="Gotham Bold" pitchFamily="50" charset="0"/>
                <a:cs typeface="Gotham Black"/>
              </a:rPr>
              <a:t> Incluye:</a:t>
            </a:r>
            <a:endParaRPr sz="1100">
              <a:latin typeface="Gotham Bold" pitchFamily="50" charset="0"/>
              <a:cs typeface="Gotham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3018" y="3065608"/>
            <a:ext cx="3798004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lnSpc>
                <a:spcPts val="1100"/>
              </a:lnSpc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Viáticos</a:t>
            </a:r>
          </a:p>
          <a:p>
            <a:pPr marL="184150" marR="545465" indent="-171450">
              <a:lnSpc>
                <a:spcPts val="11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Producción de eventos</a:t>
            </a:r>
          </a:p>
          <a:p>
            <a:pPr marL="184150" marR="545465" indent="-171450">
              <a:lnSpc>
                <a:spcPts val="11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Fabricaciones o impresiones</a:t>
            </a:r>
          </a:p>
          <a:p>
            <a:pPr marL="184150" marR="545465" indent="-171450">
              <a:lnSpc>
                <a:spcPts val="11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Ediciones especiales de video</a:t>
            </a:r>
          </a:p>
          <a:p>
            <a:pPr marL="184150" marR="545465" indent="-171450">
              <a:lnSpc>
                <a:spcPts val="11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Pautas publicitarias</a:t>
            </a:r>
          </a:p>
          <a:p>
            <a:pPr marL="184150" marR="228600" indent="-171450">
              <a:lnSpc>
                <a:spcPts val="1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Diseño gráfico fuera de la estrategia</a:t>
            </a:r>
          </a:p>
          <a:p>
            <a:pPr marL="184150" marR="228600" indent="-171450">
              <a:lnSpc>
                <a:spcPts val="1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Sesiones fotográficas</a:t>
            </a:r>
          </a:p>
          <a:p>
            <a:pPr marL="184150" indent="-171450">
              <a:lnSpc>
                <a:spcPts val="1100"/>
              </a:lnSpc>
              <a:spcBef>
                <a:spcPts val="240"/>
              </a:spcBef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Gotham Book"/>
                <a:cs typeface="Gotham Book"/>
              </a:rPr>
              <a:t>Materiales promocionales para </a:t>
            </a:r>
            <a:r>
              <a:rPr lang="es-MX" sz="1100" dirty="0" err="1" smtClean="0">
                <a:latin typeface="Gotham Book"/>
                <a:cs typeface="Gotham Book"/>
              </a:rPr>
              <a:t>press</a:t>
            </a:r>
            <a:r>
              <a:rPr lang="es-MX" sz="1100" dirty="0" smtClean="0">
                <a:latin typeface="Gotham Book"/>
                <a:cs typeface="Gotham Book"/>
              </a:rPr>
              <a:t> kits</a:t>
            </a:r>
            <a:endParaRPr lang="es-MX" sz="1100" dirty="0">
              <a:latin typeface="Gotham Book"/>
              <a:cs typeface="Gotham Book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38900"/>
              </p:ext>
            </p:extLst>
          </p:nvPr>
        </p:nvGraphicFramePr>
        <p:xfrm>
          <a:off x="275782" y="1115247"/>
          <a:ext cx="8579732" cy="1264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5818"/>
                <a:gridCol w="1905000"/>
                <a:gridCol w="1768914"/>
              </a:tblGrid>
              <a:tr h="42138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100" b="0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DESCRIPCIÓN</a:t>
                      </a:r>
                      <a:endParaRPr sz="1100" dirty="0">
                        <a:latin typeface="Gotham Book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7DBFC0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</a:pPr>
                      <a:r>
                        <a:rPr sz="1100" b="0" spc="-20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C</a:t>
                      </a:r>
                      <a:r>
                        <a:rPr sz="1100" b="0" spc="-5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O</a:t>
                      </a:r>
                      <a:r>
                        <a:rPr sz="1100" b="0" spc="-15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S</a:t>
                      </a:r>
                      <a:r>
                        <a:rPr sz="1100" b="0" spc="-45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T</a:t>
                      </a:r>
                      <a:r>
                        <a:rPr sz="1100" b="0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O</a:t>
                      </a:r>
                      <a:endParaRPr sz="1100" dirty="0">
                        <a:latin typeface="Gotham Book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7DBF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sz="1100" b="0" dirty="0">
                          <a:solidFill>
                            <a:srgbClr val="FFFFFF"/>
                          </a:solidFill>
                          <a:latin typeface="Gotham Book"/>
                          <a:cs typeface="Gotham Book"/>
                        </a:rPr>
                        <a:t>PERIODO</a:t>
                      </a:r>
                      <a:endParaRPr sz="1100" dirty="0">
                        <a:latin typeface="Gotham Book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7DBFC0"/>
                    </a:solidFill>
                  </a:tcPr>
                </a:tc>
              </a:tr>
              <a:tr h="421379"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lang="es-MX" sz="1100" b="0" dirty="0" smtClean="0">
                          <a:latin typeface="Gotham Book"/>
                          <a:cs typeface="Gotham Book"/>
                        </a:rPr>
                        <a:t>Manejo de crisis </a:t>
                      </a:r>
                      <a:r>
                        <a:rPr lang="es-MX" sz="1100" b="1" dirty="0" smtClean="0">
                          <a:latin typeface="Gotham Bold" pitchFamily="50" charset="0"/>
                          <a:cs typeface="Gotham Book"/>
                        </a:rPr>
                        <a:t>(Mientras dure la crisis)</a:t>
                      </a:r>
                      <a:endParaRPr sz="1100" b="1" dirty="0">
                        <a:latin typeface="Gotham Bold" pitchFamily="50" charset="0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D9DE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sz="1100" b="1" dirty="0" smtClean="0">
                          <a:latin typeface="Gotham Bold"/>
                          <a:cs typeface="Gotham Bold"/>
                        </a:rPr>
                        <a:t>$</a:t>
                      </a:r>
                      <a:r>
                        <a:rPr lang="es-MX" sz="1100" b="1" dirty="0" smtClean="0">
                          <a:latin typeface="Gotham Bold"/>
                          <a:cs typeface="Gotham Bold"/>
                        </a:rPr>
                        <a:t>0 </a:t>
                      </a:r>
                      <a:r>
                        <a:rPr sz="1100" b="1" dirty="0" smtClean="0">
                          <a:latin typeface="Gotham Bold"/>
                          <a:cs typeface="Gotham Bold"/>
                        </a:rPr>
                        <a:t>+</a:t>
                      </a:r>
                      <a:r>
                        <a:rPr sz="1100" b="1" spc="-25" dirty="0" smtClean="0">
                          <a:latin typeface="Gotham Bold"/>
                          <a:cs typeface="Gotham Bold"/>
                        </a:rPr>
                        <a:t> </a:t>
                      </a:r>
                      <a:r>
                        <a:rPr sz="1100" b="1" dirty="0">
                          <a:latin typeface="Gotham Bold"/>
                          <a:cs typeface="Gotham Bold"/>
                        </a:rPr>
                        <a:t>I</a:t>
                      </a:r>
                      <a:r>
                        <a:rPr sz="1100" b="1" spc="-90" dirty="0">
                          <a:latin typeface="Gotham Bold"/>
                          <a:cs typeface="Gotham Bold"/>
                        </a:rPr>
                        <a:t>V</a:t>
                      </a:r>
                      <a:r>
                        <a:rPr sz="1100" b="1" dirty="0">
                          <a:latin typeface="Gotham Bold"/>
                          <a:cs typeface="Gotham Bold"/>
                        </a:rPr>
                        <a:t>A</a:t>
                      </a:r>
                      <a:endParaRPr sz="1100" dirty="0">
                        <a:latin typeface="Gotham Bold"/>
                        <a:cs typeface="Gotham Bold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D9DE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sz="1100" b="0" spc="-65" dirty="0">
                          <a:latin typeface="Gotham Book"/>
                          <a:cs typeface="Gotham Book"/>
                        </a:rPr>
                        <a:t>P</a:t>
                      </a:r>
                      <a:r>
                        <a:rPr sz="1100" b="0" spc="-40" dirty="0">
                          <a:latin typeface="Gotham Book"/>
                          <a:cs typeface="Gotham Book"/>
                        </a:rPr>
                        <a:t>A</a:t>
                      </a:r>
                      <a:r>
                        <a:rPr sz="1100" b="0" dirty="0">
                          <a:latin typeface="Gotham Book"/>
                          <a:cs typeface="Gotham Book"/>
                        </a:rPr>
                        <a:t>GO MENS</a:t>
                      </a:r>
                      <a:r>
                        <a:rPr sz="1100" b="0" spc="-25" dirty="0">
                          <a:latin typeface="Gotham Book"/>
                          <a:cs typeface="Gotham Book"/>
                        </a:rPr>
                        <a:t>U</a:t>
                      </a:r>
                      <a:r>
                        <a:rPr sz="1100" b="0" dirty="0">
                          <a:latin typeface="Gotham Book"/>
                          <a:cs typeface="Gotham Book"/>
                        </a:rPr>
                        <a:t>AL</a:t>
                      </a:r>
                      <a:endParaRPr sz="1100" dirty="0">
                        <a:latin typeface="Gotham Book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D9DED6"/>
                    </a:solidFill>
                  </a:tcPr>
                </a:tc>
              </a:tr>
              <a:tr h="421380"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lang="es-MX" sz="1100" b="0" dirty="0" smtClean="0">
                          <a:latin typeface="Gotham Book"/>
                          <a:cs typeface="Gotham Book"/>
                        </a:rPr>
                        <a:t>Blindaje y construcción de reputación mantenimiento </a:t>
                      </a:r>
                      <a:r>
                        <a:rPr lang="es-MX" sz="1100" b="1" dirty="0" smtClean="0">
                          <a:solidFill>
                            <a:schemeClr val="tx1"/>
                          </a:solidFill>
                          <a:latin typeface="Gotham Bold" pitchFamily="50" charset="0"/>
                          <a:ea typeface="+mn-ea"/>
                          <a:cs typeface="Gotham Book"/>
                        </a:rPr>
                        <a:t>(12 meses)</a:t>
                      </a:r>
                      <a:endParaRPr sz="1100" b="1" dirty="0">
                        <a:solidFill>
                          <a:schemeClr val="tx1"/>
                        </a:solidFill>
                        <a:latin typeface="Gotham Bold" pitchFamily="50" charset="0"/>
                        <a:ea typeface="+mn-ea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EDF0E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sz="1100" b="1" smtClean="0">
                          <a:latin typeface="Gotham Bold"/>
                          <a:cs typeface="Gotham Bold"/>
                        </a:rPr>
                        <a:t>$</a:t>
                      </a:r>
                      <a:r>
                        <a:rPr lang="es-MX" sz="1100" b="1" smtClean="0">
                          <a:latin typeface="Gotham Bold"/>
                          <a:cs typeface="Gotham Bold"/>
                        </a:rPr>
                        <a:t>0 </a:t>
                      </a:r>
                      <a:r>
                        <a:rPr sz="1100" b="1" dirty="0" smtClean="0">
                          <a:latin typeface="Gotham Bold"/>
                          <a:cs typeface="Gotham Bold"/>
                        </a:rPr>
                        <a:t>+</a:t>
                      </a:r>
                      <a:r>
                        <a:rPr sz="1100" b="1" spc="-25" dirty="0" smtClean="0">
                          <a:latin typeface="Gotham Bold"/>
                          <a:cs typeface="Gotham Bold"/>
                        </a:rPr>
                        <a:t> </a:t>
                      </a:r>
                      <a:r>
                        <a:rPr sz="1100" b="1" dirty="0">
                          <a:latin typeface="Gotham Bold"/>
                          <a:cs typeface="Gotham Bold"/>
                        </a:rPr>
                        <a:t>I</a:t>
                      </a:r>
                      <a:r>
                        <a:rPr sz="1100" b="1" spc="-90" dirty="0">
                          <a:latin typeface="Gotham Bold"/>
                          <a:cs typeface="Gotham Bold"/>
                        </a:rPr>
                        <a:t>V</a:t>
                      </a:r>
                      <a:r>
                        <a:rPr sz="1100" b="1" dirty="0">
                          <a:latin typeface="Gotham Bold"/>
                          <a:cs typeface="Gotham Bold"/>
                        </a:rPr>
                        <a:t>A</a:t>
                      </a:r>
                      <a:endParaRPr sz="1100" dirty="0">
                        <a:latin typeface="Gotham Bold"/>
                        <a:cs typeface="Gotham Bold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EDF0E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es-MX" sz="1100" b="0" spc="-65" dirty="0" smtClean="0">
                          <a:latin typeface="Gotham Book"/>
                          <a:cs typeface="Gotham Book"/>
                        </a:rPr>
                        <a:t>PAGO MENSUAL</a:t>
                      </a:r>
                      <a:endParaRPr lang="es-MX" sz="1100" dirty="0">
                        <a:latin typeface="Gotham Book"/>
                        <a:cs typeface="Gotham Book"/>
                      </a:endParaRPr>
                    </a:p>
                  </a:txBody>
                  <a:tcPr marL="0" marR="0" marT="0" marB="0" anchor="ctr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EDF0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399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230" y="3027462"/>
            <a:ext cx="234218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000" b="0" spc="-10" dirty="0">
                <a:solidFill>
                  <a:srgbClr val="5DB596"/>
                </a:solidFill>
                <a:latin typeface="Gotham Book"/>
                <a:cs typeface="Gotham Book"/>
              </a:rPr>
              <a:t>e</a:t>
            </a:r>
            <a:r>
              <a:rPr sz="1000" b="0" spc="10" dirty="0">
                <a:solidFill>
                  <a:srgbClr val="5DB596"/>
                </a:solidFill>
                <a:latin typeface="Gotham Book"/>
                <a:cs typeface="Gotham Book"/>
              </a:rPr>
              <a:t>xt</a:t>
            </a:r>
            <a:r>
              <a:rPr sz="1000" b="0" spc="-10" dirty="0">
                <a:solidFill>
                  <a:srgbClr val="5DB596"/>
                </a:solidFill>
                <a:latin typeface="Gotham Book"/>
                <a:cs typeface="Gotham Book"/>
              </a:rPr>
              <a:t>r</a:t>
            </a:r>
            <a:r>
              <a:rPr sz="1000" b="0" spc="10" dirty="0">
                <a:solidFill>
                  <a:srgbClr val="5DB596"/>
                </a:solidFill>
                <a:latin typeface="Gotham Book"/>
                <a:cs typeface="Gotham Book"/>
              </a:rPr>
              <a:t>a</a:t>
            </a:r>
            <a:r>
              <a:rPr sz="1000" b="0" spc="-5" dirty="0">
                <a:solidFill>
                  <a:srgbClr val="5DB596"/>
                </a:solidFill>
                <a:latin typeface="Gotham Book"/>
                <a:cs typeface="Gotham Book"/>
              </a:rPr>
              <a:t>t</a:t>
            </a:r>
            <a:r>
              <a:rPr sz="1000" b="0" spc="10" dirty="0">
                <a:solidFill>
                  <a:srgbClr val="5DB596"/>
                </a:solidFill>
                <a:latin typeface="Gotham Book"/>
                <a:cs typeface="Gotham Book"/>
              </a:rPr>
              <a:t>egia</a:t>
            </a:r>
            <a:r>
              <a:rPr sz="1000" b="0" spc="-5" dirty="0">
                <a:solidFill>
                  <a:srgbClr val="6DC0A7"/>
                </a:solidFill>
                <a:latin typeface="Gotham Book"/>
                <a:cs typeface="Gotham Book"/>
              </a:rPr>
              <a:t>.c</a:t>
            </a:r>
            <a:r>
              <a:rPr sz="1000" b="0" spc="20" dirty="0">
                <a:solidFill>
                  <a:srgbClr val="6DC0A7"/>
                </a:solidFill>
                <a:latin typeface="Gotham Book"/>
                <a:cs typeface="Gotham Book"/>
              </a:rPr>
              <a:t>om</a:t>
            </a:r>
            <a:endParaRPr sz="1000" dirty="0">
              <a:latin typeface="Gotham Book"/>
              <a:cs typeface="Gotham Book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3407230" y="2344383"/>
            <a:ext cx="2342188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2455" y="176724"/>
            <a:ext cx="898154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60" dirty="0" smtClean="0">
                <a:solidFill>
                  <a:srgbClr val="67CACA"/>
                </a:solidFill>
              </a:rPr>
              <a:t>2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sz="2100" b="0" dirty="0">
                <a:latin typeface="Gotham Thin"/>
                <a:cs typeface="Gotham Thin"/>
              </a:rPr>
              <a:t>OBJETIVO:</a:t>
            </a:r>
            <a:r>
              <a:rPr lang="es-MX" sz="2100" b="0" dirty="0">
                <a:latin typeface="Gotham Thin"/>
                <a:cs typeface="Gotham Thin"/>
              </a:rPr>
              <a:t> MANEJO DE CRISIS  </a:t>
            </a:r>
            <a:r>
              <a:rPr lang="es-MX" sz="2100" b="0" dirty="0">
                <a:solidFill>
                  <a:srgbClr val="67CACA"/>
                </a:solidFill>
                <a:latin typeface="Gotham Bold" pitchFamily="50" charset="0"/>
                <a:cs typeface="Gotham Thin"/>
              </a:rPr>
              <a:t>&gt;</a:t>
            </a:r>
            <a:r>
              <a:rPr lang="es-MX" sz="2100" b="0" dirty="0">
                <a:latin typeface="Gotham Thin"/>
                <a:cs typeface="Gotham Thin"/>
              </a:rPr>
              <a:t>  BLINDAJE REPUTACIONAL</a:t>
            </a:r>
            <a:endParaRPr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Llamada de flecha a la derecha 8"/>
          <p:cNvSpPr/>
          <p:nvPr/>
        </p:nvSpPr>
        <p:spPr>
          <a:xfrm>
            <a:off x="533400" y="1433640"/>
            <a:ext cx="4038600" cy="2662110"/>
          </a:xfrm>
          <a:prstGeom prst="rightArrowCallout">
            <a:avLst>
              <a:gd name="adj1" fmla="val 38908"/>
              <a:gd name="adj2" fmla="val 25000"/>
              <a:gd name="adj3" fmla="val 13813"/>
              <a:gd name="adj4" fmla="val 83571"/>
            </a:avLst>
          </a:prstGeom>
          <a:solidFill>
            <a:srgbClr val="002C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4800600" y="1433640"/>
            <a:ext cx="3505200" cy="2662110"/>
          </a:xfrm>
          <a:prstGeom prst="rect">
            <a:avLst/>
          </a:prstGeom>
          <a:solidFill>
            <a:srgbClr val="002C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object 9"/>
          <p:cNvSpPr txBox="1"/>
          <p:nvPr/>
        </p:nvSpPr>
        <p:spPr>
          <a:xfrm>
            <a:off x="762000" y="1607465"/>
            <a:ext cx="2895601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002060"/>
              </a:buClr>
              <a:tabLst>
                <a:tab pos="285750" algn="l"/>
              </a:tabLst>
            </a:pPr>
            <a:r>
              <a:rPr lang="es-MX" sz="2200" b="1" spc="-45" dirty="0" smtClean="0">
                <a:solidFill>
                  <a:schemeClr val="bg1"/>
                </a:solidFill>
                <a:latin typeface="Gotham Bold" pitchFamily="50" charset="0"/>
                <a:cs typeface="Gotham Black"/>
              </a:rPr>
              <a:t>1.</a:t>
            </a:r>
          </a:p>
          <a:p>
            <a:pPr marL="12700">
              <a:lnSpc>
                <a:spcPct val="100000"/>
              </a:lnSpc>
              <a:buClr>
                <a:srgbClr val="002060"/>
              </a:buClr>
              <a:tabLst>
                <a:tab pos="285750" algn="l"/>
              </a:tabLst>
            </a:pPr>
            <a:r>
              <a:rPr lang="es-MX" sz="2200" b="1" spc="-45" dirty="0" smtClean="0">
                <a:solidFill>
                  <a:schemeClr val="bg1"/>
                </a:solidFill>
                <a:latin typeface="Gotham Bold" pitchFamily="50" charset="0"/>
                <a:cs typeface="Gotham Black"/>
              </a:rPr>
              <a:t>MANEJO</a:t>
            </a:r>
          </a:p>
          <a:p>
            <a:pPr marL="12700">
              <a:lnSpc>
                <a:spcPct val="100000"/>
              </a:lnSpc>
              <a:buClr>
                <a:srgbClr val="002060"/>
              </a:buClr>
              <a:tabLst>
                <a:tab pos="285750" algn="l"/>
              </a:tabLst>
            </a:pPr>
            <a:r>
              <a:rPr lang="es-MX" sz="2200" b="1" spc="-45" dirty="0" smtClean="0">
                <a:solidFill>
                  <a:schemeClr val="bg1"/>
                </a:solidFill>
                <a:latin typeface="Gotham Bold" pitchFamily="50" charset="0"/>
                <a:cs typeface="Gotham Black"/>
              </a:rPr>
              <a:t>DE CRISIS</a:t>
            </a:r>
          </a:p>
          <a:p>
            <a:pPr marL="241300" indent="-228600">
              <a:lnSpc>
                <a:spcPct val="100000"/>
              </a:lnSpc>
              <a:buClr>
                <a:srgbClr val="002060"/>
              </a:buClr>
              <a:buAutoNum type="arabicPeriod"/>
              <a:tabLst>
                <a:tab pos="285750" algn="l"/>
              </a:tabLst>
            </a:pPr>
            <a:endParaRPr lang="es-MX" sz="1000" b="1" spc="-45" dirty="0">
              <a:solidFill>
                <a:schemeClr val="bg1"/>
              </a:solidFill>
              <a:latin typeface="Gotham Bold" pitchFamily="50" charset="0"/>
              <a:cs typeface="Gotham Book"/>
            </a:endParaRPr>
          </a:p>
          <a:p>
            <a:pPr marL="533400" indent="-174625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Comité de manejo de crisis</a:t>
            </a:r>
          </a:p>
          <a:p>
            <a:pPr marL="533400" indent="-174625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err="1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Think</a:t>
            </a: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 </a:t>
            </a:r>
            <a:r>
              <a:rPr lang="es-MX" sz="1000" b="1" spc="-45" dirty="0" err="1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tank</a:t>
            </a:r>
            <a:endParaRPr lang="es-MX" sz="1000" b="1" spc="-45" dirty="0" smtClean="0">
              <a:solidFill>
                <a:schemeClr val="bg1"/>
              </a:solidFill>
              <a:latin typeface="Gotham Book" panose="02000604040000020004" pitchFamily="50" charset="0"/>
              <a:cs typeface="Gotham Book"/>
            </a:endParaRPr>
          </a:p>
          <a:p>
            <a:pPr marL="533400" indent="-174625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err="1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War</a:t>
            </a: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 </a:t>
            </a:r>
            <a:r>
              <a:rPr lang="es-MX" sz="1000" b="1" spc="-45" dirty="0" err="1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room</a:t>
            </a:r>
            <a:endParaRPr lang="es-MX" sz="1000" b="1" spc="-45" dirty="0" smtClean="0">
              <a:solidFill>
                <a:schemeClr val="bg1"/>
              </a:solidFill>
              <a:latin typeface="Gotham Book" panose="02000604040000020004" pitchFamily="50" charset="0"/>
              <a:cs typeface="Gotham Book"/>
            </a:endParaRPr>
          </a:p>
          <a:p>
            <a:pPr marL="533400" indent="-174625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Entrenamiento de crisis</a:t>
            </a:r>
            <a:endParaRPr sz="10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5001982" y="1607465"/>
            <a:ext cx="2895601" cy="2323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002060"/>
              </a:buClr>
              <a:tabLst>
                <a:tab pos="285750" algn="l"/>
              </a:tabLst>
            </a:pPr>
            <a:r>
              <a:rPr lang="es-MX" sz="2200" b="1" spc="-45" dirty="0" smtClean="0">
                <a:solidFill>
                  <a:schemeClr val="bg1"/>
                </a:solidFill>
                <a:latin typeface="Gotham Bold" pitchFamily="50" charset="0"/>
                <a:cs typeface="Gotham Black"/>
              </a:rPr>
              <a:t>2.</a:t>
            </a:r>
          </a:p>
          <a:p>
            <a:pPr marL="12700">
              <a:lnSpc>
                <a:spcPct val="100000"/>
              </a:lnSpc>
              <a:buClr>
                <a:srgbClr val="002060"/>
              </a:buClr>
              <a:tabLst>
                <a:tab pos="285750" algn="l"/>
              </a:tabLst>
            </a:pPr>
            <a:r>
              <a:rPr lang="es-MX" sz="2200" b="1" spc="-45" dirty="0" smtClean="0">
                <a:solidFill>
                  <a:schemeClr val="bg1"/>
                </a:solidFill>
                <a:latin typeface="Gotham Bold" pitchFamily="50" charset="0"/>
                <a:cs typeface="Gotham Black"/>
              </a:rPr>
              <a:t>BLINDAJE REPUTACIONAL</a:t>
            </a:r>
          </a:p>
          <a:p>
            <a:pPr marL="241300" indent="-228600">
              <a:lnSpc>
                <a:spcPct val="100000"/>
              </a:lnSpc>
              <a:buClr>
                <a:srgbClr val="002060"/>
              </a:buClr>
              <a:buAutoNum type="arabicPeriod"/>
              <a:tabLst>
                <a:tab pos="285750" algn="l"/>
              </a:tabLst>
            </a:pPr>
            <a:endParaRPr lang="es-MX" sz="1000" b="1" spc="-45" dirty="0">
              <a:solidFill>
                <a:schemeClr val="bg1"/>
              </a:solidFill>
              <a:latin typeface="Gotham Bold" pitchFamily="50" charset="0"/>
              <a:cs typeface="Gotham Book"/>
            </a:endParaRPr>
          </a:p>
          <a:p>
            <a:pPr marL="533400" indent="-174625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Inteligencia Mediática</a:t>
            </a:r>
          </a:p>
          <a:p>
            <a:pPr marL="533400" indent="-174625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dirty="0">
                <a:solidFill>
                  <a:schemeClr val="bg1"/>
                </a:solidFill>
                <a:latin typeface="Gotham Book"/>
                <a:cs typeface="Gotham Book"/>
              </a:rPr>
              <a:t>Estrategia de </a:t>
            </a:r>
            <a:r>
              <a:rPr lang="es-MX" sz="1000" dirty="0" smtClean="0">
                <a:solidFill>
                  <a:schemeClr val="bg1"/>
                </a:solidFill>
                <a:latin typeface="Gotham Book"/>
                <a:cs typeface="Gotham Book"/>
              </a:rPr>
              <a:t>medios</a:t>
            </a:r>
            <a:endParaRPr lang="es-MX" sz="1000" dirty="0">
              <a:solidFill>
                <a:schemeClr val="bg1"/>
              </a:solidFill>
              <a:latin typeface="Gotham Book"/>
              <a:cs typeface="Gotham Book"/>
            </a:endParaRPr>
          </a:p>
          <a:p>
            <a:pPr marL="533400" indent="-174625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es-MX" sz="1000" b="1" spc="-45" dirty="0" smtClean="0">
                <a:solidFill>
                  <a:schemeClr val="bg1"/>
                </a:solidFill>
                <a:latin typeface="Gotham Book" panose="02000604040000020004" pitchFamily="50" charset="0"/>
                <a:cs typeface="Gotham Book"/>
              </a:rPr>
              <a:t>Comunicación y PR</a:t>
            </a:r>
          </a:p>
        </p:txBody>
      </p:sp>
    </p:spTree>
    <p:extLst>
      <p:ext uri="{BB962C8B-B14F-4D97-AF65-F5344CB8AC3E}">
        <p14:creationId xmlns:p14="http://schemas.microsoft.com/office/powerpoint/2010/main" val="31328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9047" y="1809750"/>
            <a:ext cx="8605904" cy="1231106"/>
          </a:xfrm>
        </p:spPr>
        <p:txBody>
          <a:bodyPr/>
          <a:lstStyle/>
          <a:p>
            <a:pPr algn="ctr"/>
            <a:r>
              <a:rPr lang="es-MX" sz="4000" dirty="0" smtClean="0">
                <a:solidFill>
                  <a:srgbClr val="67CACA"/>
                </a:solidFill>
                <a:latin typeface="Gotham Ultra" panose="02000000000000000000" pitchFamily="50" charset="0"/>
              </a:rPr>
              <a:t>3.</a:t>
            </a:r>
          </a:p>
          <a:p>
            <a:pPr algn="ctr"/>
            <a:r>
              <a:rPr lang="es-MX" sz="4000" dirty="0" smtClean="0">
                <a:solidFill>
                  <a:schemeClr val="bg1"/>
                </a:solidFill>
                <a:latin typeface="Gotham Bold" pitchFamily="50" charset="0"/>
              </a:rPr>
              <a:t>Manejo de Crisis</a:t>
            </a:r>
            <a:endParaRPr lang="es-MX" sz="4000" dirty="0">
              <a:solidFill>
                <a:schemeClr val="bg1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60" dirty="0" smtClean="0">
                <a:solidFill>
                  <a:srgbClr val="67CACA"/>
                </a:solidFill>
              </a:rPr>
              <a:t>3.1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ES" sz="2100" b="0" dirty="0" smtClean="0">
                <a:latin typeface="Gotham Thin"/>
                <a:cs typeface="Gotham Thin"/>
              </a:rPr>
              <a:t>PROCESO EXTRATEGIA PARA EL MANEJO DE CRISIS</a:t>
            </a:r>
            <a:endParaRPr lang="es-ES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8" name="Grupo 7"/>
          <p:cNvGrpSpPr/>
          <p:nvPr/>
        </p:nvGrpSpPr>
        <p:grpSpPr>
          <a:xfrm>
            <a:off x="321231" y="933612"/>
            <a:ext cx="8501536" cy="3313283"/>
            <a:chOff x="635871" y="1215293"/>
            <a:chExt cx="9528022" cy="3713333"/>
          </a:xfrm>
        </p:grpSpPr>
        <p:sp>
          <p:nvSpPr>
            <p:cNvPr id="50" name="Shape 502"/>
            <p:cNvSpPr>
              <a:spLocks noChangeArrowheads="1"/>
            </p:cNvSpPr>
            <p:nvPr/>
          </p:nvSpPr>
          <p:spPr bwMode="auto">
            <a:xfrm>
              <a:off x="8197104" y="3833801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7. Redactar </a:t>
              </a:r>
              <a: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los </a:t>
              </a:r>
              <a:r>
                <a:rPr lang="es-MX" altLang="es-MX" sz="1500" b="1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mensajes clave</a:t>
              </a:r>
            </a:p>
          </p:txBody>
        </p:sp>
        <p:sp>
          <p:nvSpPr>
            <p:cNvPr id="55" name="Shape 503"/>
            <p:cNvSpPr>
              <a:spLocks noChangeArrowheads="1"/>
            </p:cNvSpPr>
            <p:nvPr/>
          </p:nvSpPr>
          <p:spPr bwMode="auto">
            <a:xfrm>
              <a:off x="635871" y="3833801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4. Crear </a:t>
              </a:r>
              <a: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un</a:t>
              </a:r>
            </a:p>
            <a:p>
              <a:pPr algn="ctr" eaLnBrk="1">
                <a:lnSpc>
                  <a:spcPct val="80000"/>
                </a:lnSpc>
              </a:pPr>
              <a:r>
                <a:rPr lang="es-MX" altLang="es-MX" sz="1500" b="1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think tank</a:t>
              </a:r>
            </a:p>
            <a:p>
              <a:pPr algn="ctr" eaLnBrk="1">
                <a:lnSpc>
                  <a:spcPct val="80000"/>
                </a:lnSpc>
              </a:pPr>
              <a: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de soluciones</a:t>
              </a:r>
            </a:p>
          </p:txBody>
        </p:sp>
        <p:sp>
          <p:nvSpPr>
            <p:cNvPr id="60" name="Shape 501"/>
            <p:cNvSpPr>
              <a:spLocks noChangeArrowheads="1"/>
            </p:cNvSpPr>
            <p:nvPr/>
          </p:nvSpPr>
          <p:spPr bwMode="auto">
            <a:xfrm>
              <a:off x="3156282" y="3833801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5. Formar </a:t>
              </a:r>
              <a: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un</a:t>
              </a:r>
              <a:b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</a:br>
              <a:r>
                <a:rPr lang="es-MX" altLang="es-MX" sz="1500" b="1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war </a:t>
              </a:r>
              <a:r>
                <a:rPr lang="es-MX" altLang="es-MX" sz="1500" b="1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room </a:t>
              </a: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estratégico</a:t>
              </a:r>
              <a:endParaRPr lang="es-MX" altLang="es-MX" sz="1500" dirty="0">
                <a:solidFill>
                  <a:srgbClr val="003350"/>
                </a:solidFill>
                <a:latin typeface="Gotham Bold" pitchFamily="50" charset="0"/>
                <a:ea typeface="Tahoma"/>
                <a:cs typeface="Tahoma"/>
              </a:endParaRPr>
            </a:p>
          </p:txBody>
        </p:sp>
        <p:sp>
          <p:nvSpPr>
            <p:cNvPr id="61" name="Shape 501"/>
            <p:cNvSpPr>
              <a:spLocks noChangeArrowheads="1"/>
            </p:cNvSpPr>
            <p:nvPr/>
          </p:nvSpPr>
          <p:spPr bwMode="auto">
            <a:xfrm>
              <a:off x="5676693" y="3833801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6. Definir </a:t>
              </a:r>
              <a:r>
                <a:rPr lang="es-MX" altLang="es-MX" sz="1500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las </a:t>
              </a:r>
              <a:r>
                <a:rPr lang="es-MX" altLang="es-MX" sz="1500" b="1" dirty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líneas de comunicación</a:t>
              </a:r>
            </a:p>
          </p:txBody>
        </p:sp>
        <p:grpSp>
          <p:nvGrpSpPr>
            <p:cNvPr id="62" name="Agrupar 1"/>
            <p:cNvGrpSpPr/>
            <p:nvPr/>
          </p:nvGrpSpPr>
          <p:grpSpPr>
            <a:xfrm>
              <a:off x="1862547" y="1289197"/>
              <a:ext cx="1966789" cy="1691411"/>
              <a:chOff x="5676693" y="1289197"/>
              <a:chExt cx="1966789" cy="1691411"/>
            </a:xfrm>
          </p:grpSpPr>
          <p:sp>
            <p:nvSpPr>
              <p:cNvPr id="63" name="Shape 501"/>
              <p:cNvSpPr>
                <a:spLocks noChangeArrowheads="1"/>
              </p:cNvSpPr>
              <p:nvPr/>
            </p:nvSpPr>
            <p:spPr bwMode="auto">
              <a:xfrm>
                <a:off x="5676693" y="188578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5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1. </a:t>
                </a:r>
                <a:r>
                  <a:rPr lang="es-MX" altLang="es-MX" sz="1500" b="1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Identificar</a:t>
                </a:r>
                <a:r>
                  <a:rPr lang="es-MX" altLang="es-MX" sz="15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</a:t>
                </a:r>
                <a:r>
                  <a:rPr lang="es-MX" altLang="es-MX" sz="15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la crisis</a:t>
                </a: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18247" y="1289197"/>
                <a:ext cx="483681" cy="480917"/>
              </a:xfrm>
              <a:prstGeom prst="rect">
                <a:avLst/>
              </a:prstGeom>
            </p:spPr>
          </p:pic>
        </p:grpSp>
        <p:grpSp>
          <p:nvGrpSpPr>
            <p:cNvPr id="65" name="Agrupar 2"/>
            <p:cNvGrpSpPr/>
            <p:nvPr/>
          </p:nvGrpSpPr>
          <p:grpSpPr>
            <a:xfrm>
              <a:off x="4416487" y="1329273"/>
              <a:ext cx="1966789" cy="1651335"/>
              <a:chOff x="8197104" y="1329273"/>
              <a:chExt cx="1966789" cy="1651335"/>
            </a:xfrm>
          </p:grpSpPr>
          <p:sp>
            <p:nvSpPr>
              <p:cNvPr id="66" name="Shape 502"/>
              <p:cNvSpPr>
                <a:spLocks noChangeArrowheads="1"/>
              </p:cNvSpPr>
              <p:nvPr/>
            </p:nvSpPr>
            <p:spPr bwMode="auto">
              <a:xfrm>
                <a:off x="8197104" y="188578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5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2. </a:t>
                </a:r>
                <a:r>
                  <a:rPr lang="es-MX" altLang="es-MX" sz="1500" b="1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Analizar</a:t>
                </a:r>
                <a:r>
                  <a:rPr lang="es-MX" altLang="es-MX" sz="15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</a:t>
                </a:r>
                <a:r>
                  <a:rPr lang="es-MX" altLang="es-MX" sz="15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la crisis</a:t>
                </a:r>
              </a:p>
            </p:txBody>
          </p:sp>
          <p:pic>
            <p:nvPicPr>
              <p:cNvPr id="67" name="Imagen 66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91172" y="1329273"/>
                <a:ext cx="378652" cy="400764"/>
              </a:xfrm>
              <a:prstGeom prst="rect">
                <a:avLst/>
              </a:prstGeom>
            </p:spPr>
          </p:pic>
        </p:grpSp>
        <p:pic>
          <p:nvPicPr>
            <p:cNvPr id="68" name="Imagen 67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4738" y="3344935"/>
              <a:ext cx="409055" cy="334431"/>
            </a:xfrm>
            <a:prstGeom prst="rect">
              <a:avLst/>
            </a:prstGeom>
          </p:spPr>
        </p:pic>
        <p:pic>
          <p:nvPicPr>
            <p:cNvPr id="69" name="Imagen 68"/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53114" y="3324206"/>
              <a:ext cx="373125" cy="375888"/>
            </a:xfrm>
            <a:prstGeom prst="rect">
              <a:avLst/>
            </a:prstGeom>
          </p:spPr>
        </p:pic>
        <p:pic>
          <p:nvPicPr>
            <p:cNvPr id="70" name="Imagen 69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7997" y="3325588"/>
              <a:ext cx="384180" cy="373125"/>
            </a:xfrm>
            <a:prstGeom prst="rect">
              <a:avLst/>
            </a:prstGeom>
          </p:spPr>
        </p:pic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11901" y="3329733"/>
              <a:ext cx="337195" cy="364834"/>
            </a:xfrm>
            <a:prstGeom prst="rect">
              <a:avLst/>
            </a:prstGeom>
          </p:spPr>
        </p:pic>
        <p:sp>
          <p:nvSpPr>
            <p:cNvPr id="72" name="Shape 503"/>
            <p:cNvSpPr>
              <a:spLocks noChangeArrowheads="1"/>
            </p:cNvSpPr>
            <p:nvPr/>
          </p:nvSpPr>
          <p:spPr bwMode="auto">
            <a:xfrm>
              <a:off x="6970426" y="1885783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3. Activar </a:t>
              </a:r>
              <a:r>
                <a:rPr lang="es-MX" altLang="es-MX" sz="1500" b="1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comité</a:t>
              </a:r>
              <a:r>
                <a:rPr lang="es-MX" altLang="es-MX" sz="15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 de manejo de crisis</a:t>
              </a:r>
              <a:endParaRPr lang="es-MX" altLang="es-MX" sz="1500" dirty="0">
                <a:solidFill>
                  <a:srgbClr val="003350"/>
                </a:solidFill>
                <a:latin typeface="Gotham Bold" pitchFamily="50" charset="0"/>
                <a:ea typeface="Tahoma"/>
                <a:cs typeface="Tahoma"/>
              </a:endParaRPr>
            </a:p>
          </p:txBody>
        </p:sp>
        <p:pic>
          <p:nvPicPr>
            <p:cNvPr id="73" name="Imagen 72"/>
            <p:cNvPicPr>
              <a:picLocks noChangeAspect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16374" y="1215293"/>
              <a:ext cx="474892" cy="52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3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60" dirty="0" smtClean="0">
                <a:solidFill>
                  <a:srgbClr val="67CACA"/>
                </a:solidFill>
              </a:rPr>
              <a:t>3.2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MX" sz="2100" b="0" dirty="0" smtClean="0">
                <a:latin typeface="Gotham Thin"/>
                <a:cs typeface="Gotham Thin"/>
              </a:rPr>
              <a:t>PRINCIPIOS FUNDAMENTALES</a:t>
            </a:r>
            <a:endParaRPr lang="es-MX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8" name="Grupo 7"/>
          <p:cNvGrpSpPr/>
          <p:nvPr/>
        </p:nvGrpSpPr>
        <p:grpSpPr>
          <a:xfrm>
            <a:off x="225412" y="1233365"/>
            <a:ext cx="8693173" cy="3277489"/>
            <a:chOff x="635871" y="1280703"/>
            <a:chExt cx="9613324" cy="3624403"/>
          </a:xfrm>
        </p:grpSpPr>
        <p:grpSp>
          <p:nvGrpSpPr>
            <p:cNvPr id="50" name="Agrupar 374783"/>
            <p:cNvGrpSpPr/>
            <p:nvPr/>
          </p:nvGrpSpPr>
          <p:grpSpPr>
            <a:xfrm>
              <a:off x="3156282" y="1304114"/>
              <a:ext cx="1966789" cy="1652974"/>
              <a:chOff x="635871" y="1304114"/>
              <a:chExt cx="1966789" cy="1652974"/>
            </a:xfrm>
          </p:grpSpPr>
          <p:sp>
            <p:nvSpPr>
              <p:cNvPr id="55" name="Shape 503"/>
              <p:cNvSpPr>
                <a:spLocks noChangeArrowheads="1"/>
              </p:cNvSpPr>
              <p:nvPr/>
            </p:nvSpPr>
            <p:spPr bwMode="auto">
              <a:xfrm>
                <a:off x="635871" y="186226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9. Preparar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los </a:t>
                </a:r>
              </a:p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b="1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Q and A </a:t>
                </a:r>
              </a:p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proactivos y reactivos</a:t>
                </a:r>
              </a:p>
            </p:txBody>
          </p:sp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416935" y="1304114"/>
                <a:ext cx="404661" cy="404661"/>
              </a:xfrm>
              <a:prstGeom prst="rect">
                <a:avLst/>
              </a:prstGeom>
            </p:spPr>
          </p:pic>
        </p:grpSp>
        <p:grpSp>
          <p:nvGrpSpPr>
            <p:cNvPr id="61" name="Agrupar 28"/>
            <p:cNvGrpSpPr/>
            <p:nvPr/>
          </p:nvGrpSpPr>
          <p:grpSpPr>
            <a:xfrm>
              <a:off x="5676693" y="1280703"/>
              <a:ext cx="1966789" cy="1676385"/>
              <a:chOff x="3156282" y="1280703"/>
              <a:chExt cx="1966789" cy="1676385"/>
            </a:xfrm>
          </p:grpSpPr>
          <p:sp>
            <p:nvSpPr>
              <p:cNvPr id="62" name="Shape 501"/>
              <p:cNvSpPr>
                <a:spLocks noChangeArrowheads="1"/>
              </p:cNvSpPr>
              <p:nvPr/>
            </p:nvSpPr>
            <p:spPr bwMode="auto">
              <a:xfrm>
                <a:off x="3156282" y="186226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10. Nombrar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al </a:t>
                </a:r>
                <a:r>
                  <a:rPr lang="es-MX" altLang="es-MX" sz="1300" b="1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vocero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para la crisis</a:t>
                </a:r>
              </a:p>
            </p:txBody>
          </p:sp>
          <p:pic>
            <p:nvPicPr>
              <p:cNvPr id="63" name="Imagen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67116" y="1280703"/>
                <a:ext cx="545121" cy="451482"/>
              </a:xfrm>
              <a:prstGeom prst="rect">
                <a:avLst/>
              </a:prstGeom>
            </p:spPr>
          </p:pic>
        </p:grpSp>
        <p:grpSp>
          <p:nvGrpSpPr>
            <p:cNvPr id="64" name="Agrupar 7"/>
            <p:cNvGrpSpPr/>
            <p:nvPr/>
          </p:nvGrpSpPr>
          <p:grpSpPr>
            <a:xfrm>
              <a:off x="8085727" y="3135084"/>
              <a:ext cx="2163468" cy="1745776"/>
              <a:chOff x="6872086" y="3159330"/>
              <a:chExt cx="2163468" cy="1745776"/>
            </a:xfrm>
          </p:grpSpPr>
          <p:sp>
            <p:nvSpPr>
              <p:cNvPr id="65" name="Shape 502"/>
              <p:cNvSpPr>
                <a:spLocks noChangeArrowheads="1"/>
              </p:cNvSpPr>
              <p:nvPr/>
            </p:nvSpPr>
            <p:spPr bwMode="auto">
              <a:xfrm>
                <a:off x="6872086" y="3810281"/>
                <a:ext cx="2163468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15. Continuar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con el </a:t>
                </a:r>
                <a:r>
                  <a:rPr lang="es-MX" altLang="es-MX" sz="1300" b="1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plan estratégico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de comunicación</a:t>
                </a:r>
              </a:p>
            </p:txBody>
          </p:sp>
          <p:pic>
            <p:nvPicPr>
              <p:cNvPr id="66" name="Imagen 6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746473" y="3159330"/>
                <a:ext cx="414694" cy="484924"/>
              </a:xfrm>
              <a:prstGeom prst="rect">
                <a:avLst/>
              </a:prstGeom>
            </p:spPr>
          </p:pic>
        </p:grpSp>
        <p:grpSp>
          <p:nvGrpSpPr>
            <p:cNvPr id="67" name="Agrupar 8"/>
            <p:cNvGrpSpPr/>
            <p:nvPr/>
          </p:nvGrpSpPr>
          <p:grpSpPr>
            <a:xfrm>
              <a:off x="5536882" y="3135084"/>
              <a:ext cx="2163468" cy="1770022"/>
              <a:chOff x="4318146" y="3135084"/>
              <a:chExt cx="2163468" cy="1770022"/>
            </a:xfrm>
          </p:grpSpPr>
          <p:sp>
            <p:nvSpPr>
              <p:cNvPr id="68" name="Shape 501"/>
              <p:cNvSpPr>
                <a:spLocks noChangeArrowheads="1"/>
              </p:cNvSpPr>
              <p:nvPr/>
            </p:nvSpPr>
            <p:spPr bwMode="auto">
              <a:xfrm>
                <a:off x="4318146" y="3810281"/>
                <a:ext cx="2163468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14. Identificar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el </a:t>
                </a:r>
                <a:r>
                  <a:rPr lang="es-MX" altLang="es-MX" sz="1300" b="1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fin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de la crisis</a:t>
                </a:r>
              </a:p>
            </p:txBody>
          </p:sp>
          <p:pic>
            <p:nvPicPr>
              <p:cNvPr id="69" name="Imagen 68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01903" y="3135084"/>
                <a:ext cx="595955" cy="533416"/>
              </a:xfrm>
              <a:prstGeom prst="rect">
                <a:avLst/>
              </a:prstGeom>
            </p:spPr>
          </p:pic>
        </p:grpSp>
        <p:grpSp>
          <p:nvGrpSpPr>
            <p:cNvPr id="70" name="Agrupar 14"/>
            <p:cNvGrpSpPr/>
            <p:nvPr/>
          </p:nvGrpSpPr>
          <p:grpSpPr>
            <a:xfrm>
              <a:off x="8197104" y="1291120"/>
              <a:ext cx="1966789" cy="1665968"/>
              <a:chOff x="5676693" y="1291120"/>
              <a:chExt cx="1966789" cy="1665968"/>
            </a:xfrm>
          </p:grpSpPr>
          <p:sp>
            <p:nvSpPr>
              <p:cNvPr id="71" name="Shape 501"/>
              <p:cNvSpPr>
                <a:spLocks noChangeArrowheads="1"/>
              </p:cNvSpPr>
              <p:nvPr/>
            </p:nvSpPr>
            <p:spPr bwMode="auto">
              <a:xfrm>
                <a:off x="5676693" y="186226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11. </a:t>
                </a:r>
                <a:r>
                  <a:rPr lang="es-MX" altLang="es-MX" sz="1300" b="1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Responder</a:t>
                </a: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siempre a los medios</a:t>
                </a:r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9874" y="1291120"/>
                <a:ext cx="478153" cy="464334"/>
              </a:xfrm>
              <a:prstGeom prst="rect">
                <a:avLst/>
              </a:prstGeom>
            </p:spPr>
          </p:pic>
        </p:grpSp>
        <p:grpSp>
          <p:nvGrpSpPr>
            <p:cNvPr id="73" name="Agrupar 11"/>
            <p:cNvGrpSpPr/>
            <p:nvPr/>
          </p:nvGrpSpPr>
          <p:grpSpPr>
            <a:xfrm>
              <a:off x="2988037" y="3135084"/>
              <a:ext cx="2163468" cy="1727189"/>
              <a:chOff x="1764207" y="3177917"/>
              <a:chExt cx="2163468" cy="1727189"/>
            </a:xfrm>
          </p:grpSpPr>
          <p:sp>
            <p:nvSpPr>
              <p:cNvPr id="74" name="Shape 503"/>
              <p:cNvSpPr>
                <a:spLocks noChangeArrowheads="1"/>
              </p:cNvSpPr>
              <p:nvPr/>
            </p:nvSpPr>
            <p:spPr bwMode="auto">
              <a:xfrm>
                <a:off x="1764207" y="3810281"/>
                <a:ext cx="2163468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13. Contar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con un </a:t>
                </a:r>
                <a:r>
                  <a:rPr lang="es-MX" altLang="es-MX" sz="1300" b="1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cronograma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de reuniones de control de daños y de líneas estratégicas</a:t>
                </a:r>
              </a:p>
            </p:txBody>
          </p:sp>
          <p:pic>
            <p:nvPicPr>
              <p:cNvPr id="75" name="Imagen 74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20684" y="3177917"/>
                <a:ext cx="450514" cy="447750"/>
              </a:xfrm>
              <a:prstGeom prst="rect">
                <a:avLst/>
              </a:prstGeom>
            </p:spPr>
          </p:pic>
        </p:grpSp>
        <p:sp>
          <p:nvSpPr>
            <p:cNvPr id="76" name="Shape 503"/>
            <p:cNvSpPr>
              <a:spLocks noChangeArrowheads="1"/>
            </p:cNvSpPr>
            <p:nvPr/>
          </p:nvSpPr>
          <p:spPr bwMode="auto">
            <a:xfrm>
              <a:off x="635871" y="1862263"/>
              <a:ext cx="1966789" cy="109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6279" tIns="46279" rIns="46279" bIns="46279" anchor="t"/>
            <a:lstStyle>
              <a:lvl1pPr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1pPr>
              <a:lvl2pPr marL="742950" indent="-28575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2pPr>
              <a:lvl3pPr marL="11430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3pPr>
              <a:lvl4pPr marL="16002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4pPr>
              <a:lvl5pPr marL="2057400" indent="-228600"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5pPr>
              <a:lvl6pPr marL="25146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6pPr>
              <a:lvl7pPr marL="29718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7pPr>
              <a:lvl8pPr marL="34290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8pPr>
              <a:lvl9pPr marL="3886200" indent="-228600" defTabSz="9239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otham Book" panose="02000604040000020004" pitchFamily="50" charset="0"/>
                  <a:ea typeface="MS PGothic" panose="020B0600070205080204" pitchFamily="34" charset="-128"/>
                  <a:sym typeface="Gotham Book" panose="02000604040000020004" pitchFamily="50" charset="0"/>
                </a:defRPr>
              </a:lvl9pPr>
            </a:lstStyle>
            <a:p>
              <a:pPr algn="ctr" eaLnBrk="1">
                <a:lnSpc>
                  <a:spcPct val="80000"/>
                </a:lnSpc>
              </a:pPr>
              <a:r>
                <a:rPr lang="es-MX" altLang="es-MX" sz="13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8. </a:t>
              </a:r>
              <a:r>
                <a:rPr lang="es-MX" altLang="es-MX" sz="1300" b="1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Content</a:t>
              </a:r>
              <a:r>
                <a:rPr lang="es-MX" altLang="es-MX" sz="1300" dirty="0" smtClean="0">
                  <a:solidFill>
                    <a:srgbClr val="003350"/>
                  </a:solidFill>
                  <a:latin typeface="Gotham Bold" pitchFamily="50" charset="0"/>
                  <a:ea typeface="Tahoma"/>
                  <a:cs typeface="Tahoma"/>
                </a:rPr>
                <a:t> strategy</a:t>
              </a:r>
              <a:endParaRPr lang="es-MX" altLang="es-MX" sz="1300" dirty="0">
                <a:solidFill>
                  <a:srgbClr val="003350"/>
                </a:solidFill>
                <a:latin typeface="Gotham Bold" pitchFamily="50" charset="0"/>
                <a:ea typeface="Tahoma"/>
                <a:cs typeface="Tahoma"/>
              </a:endParaRPr>
            </a:p>
          </p:txBody>
        </p:sp>
        <p:grpSp>
          <p:nvGrpSpPr>
            <p:cNvPr id="77" name="Agrupar 29"/>
            <p:cNvGrpSpPr/>
            <p:nvPr/>
          </p:nvGrpSpPr>
          <p:grpSpPr>
            <a:xfrm>
              <a:off x="635871" y="3135084"/>
              <a:ext cx="1966789" cy="1698122"/>
              <a:chOff x="8197104" y="1258966"/>
              <a:chExt cx="1966789" cy="1698122"/>
            </a:xfrm>
          </p:grpSpPr>
          <p:sp>
            <p:nvSpPr>
              <p:cNvPr id="78" name="Shape 502"/>
              <p:cNvSpPr>
                <a:spLocks noChangeArrowheads="1"/>
              </p:cNvSpPr>
              <p:nvPr/>
            </p:nvSpPr>
            <p:spPr bwMode="auto">
              <a:xfrm>
                <a:off x="8197104" y="1862263"/>
                <a:ext cx="1966789" cy="109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6279" tIns="46279" rIns="46279" bIns="46279" anchor="t"/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algn="ctr" eaLnBrk="1">
                  <a:lnSpc>
                    <a:spcPct val="80000"/>
                  </a:lnSpc>
                </a:pP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12. </a:t>
                </a:r>
                <a:r>
                  <a:rPr lang="es-MX" altLang="es-MX" sz="1300" b="1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Convocar</a:t>
                </a:r>
                <a:r>
                  <a:rPr lang="es-MX" altLang="es-MX" sz="1300" dirty="0" smtClean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 </a:t>
                </a:r>
                <a:r>
                  <a:rPr lang="es-MX" altLang="es-MX" sz="1300" dirty="0">
                    <a:solidFill>
                      <a:srgbClr val="003350"/>
                    </a:solidFill>
                    <a:latin typeface="Gotham Bold" pitchFamily="50" charset="0"/>
                    <a:ea typeface="Tahoma"/>
                    <a:cs typeface="Tahoma"/>
                  </a:rPr>
                  <a:t>a los medios para dar respuestas</a:t>
                </a:r>
              </a:p>
            </p:txBody>
          </p:sp>
          <p:pic>
            <p:nvPicPr>
              <p:cNvPr id="79" name="Imagen 78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36364" y="1258966"/>
                <a:ext cx="488268" cy="494957"/>
              </a:xfrm>
              <a:prstGeom prst="rect">
                <a:avLst/>
              </a:prstGeom>
            </p:spPr>
          </p:pic>
        </p:grp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32376" y="1338588"/>
              <a:ext cx="373779" cy="375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1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MX" spc="-60" dirty="0" smtClean="0">
                <a:solidFill>
                  <a:srgbClr val="67CACA"/>
                </a:solidFill>
              </a:rPr>
              <a:t>3.3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MX" sz="2100" b="0" dirty="0" smtClean="0">
                <a:latin typeface="Gotham Thin"/>
                <a:cs typeface="Gotham Thin"/>
              </a:rPr>
              <a:t>COMITÉ DE MANEJO DE CRISIS</a:t>
            </a:r>
            <a:endParaRPr lang="es-MX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2 Marcador de texto"/>
          <p:cNvSpPr txBox="1">
            <a:spLocks/>
          </p:cNvSpPr>
          <p:nvPr/>
        </p:nvSpPr>
        <p:spPr bwMode="auto">
          <a:xfrm>
            <a:off x="729343" y="987380"/>
            <a:ext cx="7685314" cy="333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83" tIns="43241" rIns="86483" bIns="43241" anchor="t">
            <a:spAutoFit/>
          </a:bodyPr>
          <a:lstStyle>
            <a:lvl1pPr eaLnBrk="0" hangingPunct="0">
              <a:buClr>
                <a:srgbClr val="CC163E"/>
              </a:buClr>
              <a:buFont typeface="Arial" charset="0"/>
              <a:buAutoNum type="arabi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1pPr>
            <a:lvl2pPr marL="742950" indent="-285750" eaLnBrk="0" hangingPunct="0">
              <a:buClr>
                <a:srgbClr val="CC163E"/>
              </a:buClr>
              <a:buFont typeface="Arial" charset="0"/>
              <a:buAutoNum type="alphaLcPeriod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2pPr>
            <a:lvl3pPr marL="1143000" indent="-228600" eaLnBrk="0" hangingPunct="0">
              <a:buClr>
                <a:srgbClr val="CC163E"/>
              </a:buClr>
              <a:buFont typeface="Arial" charset="0"/>
              <a:buAutoNum type="alphaL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9pPr>
          </a:lstStyle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Es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un órgano consultivo integrado por las máximas autoridades de las áreas administrativas y operativas de la empresa y lo encabeza el Director General.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Este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comité de deberá de tomar las decisiones más relevantes dentro de la situación de crisis.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Su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objetivo principal es unificar los lineamientos de comunicación ante las diferentes audiencias clave de la empresa y la institución y aprobar la estrategia de respuesta.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El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comité de crisis debe estar conformado por las máximas autoridades de las siguientes áreas: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Presidencia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Mercadotecnia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Comunicación institucional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Jurídico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Recursos humanos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Finanzas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IT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Compras</a:t>
            </a:r>
          </a:p>
          <a:p>
            <a:pPr marL="755723" lvl="1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En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el comité de crisis es necesario incluir a un asesor externo. Su función es supervisar que las acciones de respuesta sean cumplidas de manera eficiente y oportuna. Su carácter externo le permite que su participación sea objetiva</a:t>
            </a: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.</a:t>
            </a: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667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7 -0.11796 L -0.02277 -0.051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9298"/>
            <a:ext cx="9143998" cy="430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2003"/>
            <a:ext cx="9144000" cy="4215765"/>
          </a:xfrm>
          <a:custGeom>
            <a:avLst/>
            <a:gdLst/>
            <a:ahLst/>
            <a:cxnLst/>
            <a:rect l="l" t="t" r="r" b="b"/>
            <a:pathLst>
              <a:path w="9144000" h="4215765">
                <a:moveTo>
                  <a:pt x="0" y="4215747"/>
                </a:moveTo>
                <a:lnTo>
                  <a:pt x="9143998" y="4215747"/>
                </a:lnTo>
                <a:lnTo>
                  <a:pt x="9143998" y="0"/>
                </a:lnTo>
                <a:lnTo>
                  <a:pt x="0" y="0"/>
                </a:lnTo>
                <a:lnTo>
                  <a:pt x="0" y="421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25" y="176724"/>
            <a:ext cx="83947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pc="-60" dirty="0" smtClean="0">
                <a:solidFill>
                  <a:srgbClr val="67CACA"/>
                </a:solidFill>
              </a:rPr>
              <a:t>3.4</a:t>
            </a:r>
            <a:r>
              <a:rPr spc="-60" dirty="0" smtClean="0">
                <a:solidFill>
                  <a:srgbClr val="67CACA"/>
                </a:solidFill>
              </a:rPr>
              <a:t>. </a:t>
            </a:r>
            <a:r>
              <a:rPr lang="es-MX" sz="2100" b="0" dirty="0" smtClean="0">
                <a:latin typeface="Gotham Thin"/>
                <a:cs typeface="Gotham Thin"/>
              </a:rPr>
              <a:t>THINK TANK</a:t>
            </a:r>
            <a:endParaRPr lang="es-MX" sz="2100" b="0" dirty="0">
              <a:latin typeface="Gotham Thin"/>
              <a:cs typeface="Gotham Thi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679" y="602673"/>
            <a:ext cx="1924396" cy="120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642004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80">
                <a:moveTo>
                  <a:pt x="0" y="0"/>
                </a:moveTo>
                <a:lnTo>
                  <a:pt x="1833279" y="1"/>
                </a:lnTo>
              </a:path>
            </a:pathLst>
          </a:custGeom>
          <a:ln w="28574">
            <a:solidFill>
              <a:srgbClr val="389692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799" y="4931904"/>
            <a:ext cx="759751" cy="1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2 Marcador de texto"/>
          <p:cNvSpPr txBox="1">
            <a:spLocks/>
          </p:cNvSpPr>
          <p:nvPr/>
        </p:nvSpPr>
        <p:spPr bwMode="auto">
          <a:xfrm>
            <a:off x="374625" y="1143129"/>
            <a:ext cx="8394748" cy="324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83" tIns="43241" rIns="86483" bIns="43241" anchor="t">
            <a:spAutoFit/>
          </a:bodyPr>
          <a:lstStyle>
            <a:lvl1pPr eaLnBrk="0" hangingPunct="0">
              <a:buClr>
                <a:srgbClr val="CC163E"/>
              </a:buClr>
              <a:buFont typeface="Arial" charset="0"/>
              <a:buAutoNum type="arabi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1pPr>
            <a:lvl2pPr marL="742950" indent="-285750" eaLnBrk="0" hangingPunct="0">
              <a:buClr>
                <a:srgbClr val="CC163E"/>
              </a:buClr>
              <a:buFont typeface="Arial" charset="0"/>
              <a:buAutoNum type="alphaLcPeriod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2pPr>
            <a:lvl3pPr marL="1143000" indent="-228600" eaLnBrk="0" hangingPunct="0">
              <a:buClr>
                <a:srgbClr val="CC163E"/>
              </a:buClr>
              <a:buFont typeface="Arial" charset="0"/>
              <a:buAutoNum type="alphaLcParenR"/>
              <a:defRPr>
                <a:solidFill>
                  <a:schemeClr val="tx1"/>
                </a:solidFill>
                <a:latin typeface="Franklin Gothic Book" pitchFamily="34" charset="0"/>
                <a:ea typeface="MS PGothic" pitchFamily="34" charset="-128"/>
                <a:cs typeface="Franklin Gothic Book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MS PGothic" pitchFamily="34" charset="-128"/>
                <a:cs typeface="MS PGothic" pitchFamily="34" charset="-128"/>
              </a:defRPr>
            </a:lvl9pPr>
          </a:lstStyle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Es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un cuerpo de expertos formado por especialistas de diversos ámbitos con el objetivo de desarrollar soluciones integrales para las situaciones que se presentan, a través del pensamiento, análisis y metodología.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Se integra con profesionales externos que puedan definir la situación. Esta es la diferencia del </a:t>
            </a:r>
            <a:r>
              <a:rPr lang="es-MX" sz="1200" dirty="0" err="1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think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 </a:t>
            </a:r>
            <a:r>
              <a:rPr lang="es-MX" sz="1200" dirty="0" err="1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tank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 con el comité de crisis que es de carácter interno.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Debe de contar con especialistas en:  Investigación, análisis e inteligencia mediática, relación estratégica con medios, conocimiento de la comunicación digital, entendimiento de la operación, manejo de relaciones públicas y gubernamentales, especialistas económicos, implicaciones y alcances legales.</a:t>
            </a: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endParaRPr lang="es-MX" sz="1200" dirty="0">
              <a:solidFill>
                <a:srgbClr val="003350"/>
              </a:solidFill>
              <a:latin typeface="Gotham Book" panose="02000604040000020004" pitchFamily="50" charset="0"/>
              <a:ea typeface="Tahoma"/>
              <a:cs typeface="Tahoma"/>
            </a:endParaRPr>
          </a:p>
          <a:p>
            <a:pPr marL="228600" indent="-228600" defTabSz="648767">
              <a:lnSpc>
                <a:spcPct val="80000"/>
              </a:lnSpc>
              <a:buClr>
                <a:srgbClr val="003350"/>
              </a:buClr>
              <a:buFont typeface="+mj-lt"/>
              <a:buAutoNum type="arabicPeriod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Funciones: </a:t>
            </a:r>
          </a:p>
          <a:p>
            <a:pPr marL="971550" lvl="1" indent="-228600" defTabSz="648767">
              <a:lnSpc>
                <a:spcPct val="15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Investigación, análisis de inteligencia mediática</a:t>
            </a:r>
          </a:p>
          <a:p>
            <a:pPr marL="971550" lvl="1" indent="-228600" defTabSz="648767">
              <a:lnSpc>
                <a:spcPct val="15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Crear el mapa o ruta de trabajo</a:t>
            </a:r>
          </a:p>
          <a:p>
            <a:pPr marL="971550" lvl="1" indent="-228600" defTabSz="648767">
              <a:lnSpc>
                <a:spcPct val="15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Prevenir situaciones complejas con pensamiento analítico </a:t>
            </a:r>
            <a:r>
              <a:rPr lang="es-MX" sz="1200" dirty="0" smtClean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como </a:t>
            </a: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eje para la toma de decisiones</a:t>
            </a:r>
          </a:p>
          <a:p>
            <a:pPr marL="971550" lvl="1" indent="-228600" defTabSz="648767">
              <a:lnSpc>
                <a:spcPct val="15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Generar el plan de acción</a:t>
            </a:r>
          </a:p>
          <a:p>
            <a:pPr marL="971550" lvl="1" indent="-228600" defTabSz="648767">
              <a:lnSpc>
                <a:spcPct val="150000"/>
              </a:lnSpc>
              <a:buClr>
                <a:srgbClr val="003350"/>
              </a:buClr>
              <a:buFont typeface="Arial"/>
              <a:buChar char="•"/>
              <a:defRPr/>
            </a:pPr>
            <a:r>
              <a:rPr lang="es-MX" sz="1200" dirty="0">
                <a:solidFill>
                  <a:srgbClr val="003350"/>
                </a:solidFill>
                <a:latin typeface="Gotham Book" panose="02000604040000020004" pitchFamily="50" charset="0"/>
                <a:ea typeface="Tahoma"/>
                <a:cs typeface="Tahoma"/>
              </a:rPr>
              <a:t>Cuantificar los recursos</a:t>
            </a:r>
          </a:p>
        </p:txBody>
      </p:sp>
    </p:spTree>
    <p:extLst>
      <p:ext uri="{BB962C8B-B14F-4D97-AF65-F5344CB8AC3E}">
        <p14:creationId xmlns:p14="http://schemas.microsoft.com/office/powerpoint/2010/main" val="26633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7 -0.11796 L -0.02277 -0.051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EXTRATEGIA AZUL">
      <a:dk1>
        <a:sysClr val="windowText" lastClr="000000"/>
      </a:dk1>
      <a:lt1>
        <a:sysClr val="window" lastClr="FFFFFF"/>
      </a:lt1>
      <a:dk2>
        <a:srgbClr val="112B4A"/>
      </a:dk2>
      <a:lt2>
        <a:srgbClr val="2E857F"/>
      </a:lt2>
      <a:accent1>
        <a:srgbClr val="517B14"/>
      </a:accent1>
      <a:accent2>
        <a:srgbClr val="6DA429"/>
      </a:accent2>
      <a:accent3>
        <a:srgbClr val="2E857F"/>
      </a:accent3>
      <a:accent4>
        <a:srgbClr val="1A4A4A"/>
      </a:accent4>
      <a:accent5>
        <a:srgbClr val="112B4A"/>
      </a:accent5>
      <a:accent6>
        <a:srgbClr val="080F17"/>
      </a:accent6>
      <a:hlink>
        <a:srgbClr val="517B14"/>
      </a:hlink>
      <a:folHlink>
        <a:srgbClr val="6DA429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2107</Words>
  <Application>Microsoft Office PowerPoint</Application>
  <PresentationFormat>Presentación en pantalla (16:9)</PresentationFormat>
  <Paragraphs>441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9" baseType="lpstr">
      <vt:lpstr>MS PGothic</vt:lpstr>
      <vt:lpstr>Arial</vt:lpstr>
      <vt:lpstr>Calibri</vt:lpstr>
      <vt:lpstr>Gotham Black</vt:lpstr>
      <vt:lpstr>Gotham Bold</vt:lpstr>
      <vt:lpstr>Gotham Book</vt:lpstr>
      <vt:lpstr>Gotham Light</vt:lpstr>
      <vt:lpstr>Gotham Medium</vt:lpstr>
      <vt:lpstr>Gotham Thin</vt:lpstr>
      <vt:lpstr>Gotham Ultra</vt:lpstr>
      <vt:lpstr>Tahoma</vt:lpstr>
      <vt:lpstr>Office Theme</vt:lpstr>
      <vt:lpstr>1_Tema de Office</vt:lpstr>
      <vt:lpstr>Presentación de PowerPoint</vt:lpstr>
      <vt:lpstr>ÍNDICE</vt:lpstr>
      <vt:lpstr>1. ANTECEDENTES DE CRISIS MANEJADAS</vt:lpstr>
      <vt:lpstr>2. OBJETIVO: MANEJO DE CRISIS  &gt;  BLINDAJE REPUTACIONAL</vt:lpstr>
      <vt:lpstr>Presentación de PowerPoint</vt:lpstr>
      <vt:lpstr>3.1. PROCESO EXTRATEGIA PARA EL MANEJO DE CRISIS</vt:lpstr>
      <vt:lpstr>3.2. PRINCIPIOS FUNDAMENTALES</vt:lpstr>
      <vt:lpstr>3.3. COMITÉ DE MANEJO DE CRISIS</vt:lpstr>
      <vt:lpstr>3.4. THINK TANK</vt:lpstr>
      <vt:lpstr>3.5. WAR ROOM</vt:lpstr>
      <vt:lpstr>3.6. ENTRENAMIENTO DE CRISIS</vt:lpstr>
      <vt:lpstr>Presentación de PowerPoint</vt:lpstr>
      <vt:lpstr>Presentación de PowerPoint</vt:lpstr>
      <vt:lpstr>Presentación de PowerPoint</vt:lpstr>
      <vt:lpstr>4. OBJETIVO: BLINDAJE MEDIÁTICO</vt:lpstr>
      <vt:lpstr>4.1. OVERVIEW</vt:lpstr>
      <vt:lpstr>4.2. CONSEJO DE PERIODISTAS</vt:lpstr>
      <vt:lpstr>4.2. CONSEJO DE PERIODISTAS</vt:lpstr>
      <vt:lpstr>4.3. REUNIONES DE RELACIONAMIENTO</vt:lpstr>
      <vt:lpstr>4.4. ONE ON ONE</vt:lpstr>
      <vt:lpstr>4.5. FAM TRIPS</vt:lpstr>
      <vt:lpstr>4.6. PRESS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6.11. MONITOREO</vt:lpstr>
      <vt:lpstr>7. LOGROS</vt:lpstr>
      <vt:lpstr>8. MATRIZ DE RESULTADOS</vt:lpstr>
      <vt:lpstr>15. Equipo de trabajo</vt:lpstr>
      <vt:lpstr>10. PRESUPUESTO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 de la Peña G.</dc:creator>
  <cp:lastModifiedBy>Arturo de la Peña G.</cp:lastModifiedBy>
  <cp:revision>43</cp:revision>
  <dcterms:created xsi:type="dcterms:W3CDTF">2019-04-03T07:55:22Z</dcterms:created>
  <dcterms:modified xsi:type="dcterms:W3CDTF">2020-06-11T17:12:47Z</dcterms:modified>
</cp:coreProperties>
</file>